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lvl="0">
      <a:defRPr lang="tr-TR"/>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31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17.02.2025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F75050-0E15-4C5B-92B0-66D068882F1F}" type="datetimeFigureOut">
              <a:rPr lang="tr-TR" smtClean="0"/>
              <a:pPr/>
              <a:t>17.02.2025</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571604" y="2786058"/>
            <a:ext cx="6286544" cy="2214578"/>
          </a:xfrm>
        </p:spPr>
        <p:txBody>
          <a:bodyPr>
            <a:noAutofit/>
          </a:bodyPr>
          <a:lstStyle/>
          <a:p>
            <a:r>
              <a:rPr lang="tr-TR" sz="4400" dirty="0" smtClean="0"/>
              <a:t>YETENEKLER</a:t>
            </a:r>
            <a:r>
              <a:rPr lang="tr-TR" sz="4400" smtClean="0"/>
              <a:t>, MESLEKİ İLGİ</a:t>
            </a:r>
            <a:r>
              <a:rPr lang="tr-TR" sz="4400" dirty="0" smtClean="0"/>
              <a:t>, DEĞERLER </a:t>
            </a:r>
            <a:br>
              <a:rPr lang="tr-TR" sz="4400" dirty="0" smtClean="0"/>
            </a:br>
            <a:r>
              <a:rPr lang="tr-TR" sz="4400" dirty="0" smtClean="0"/>
              <a:t>ETKİLİ REHBERLİK VE DOĞRU YÖNLENDİRME</a:t>
            </a:r>
            <a:endParaRPr lang="tr-TR"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428728" y="785794"/>
            <a:ext cx="7072362" cy="5355312"/>
          </a:xfrm>
          <a:prstGeom prst="rect">
            <a:avLst/>
          </a:prstGeom>
        </p:spPr>
        <p:txBody>
          <a:bodyPr wrap="square">
            <a:spAutoFit/>
          </a:bodyPr>
          <a:lstStyle/>
          <a:p>
            <a:endParaRPr lang="tr-TR" dirty="0" smtClean="0"/>
          </a:p>
          <a:p>
            <a:r>
              <a:rPr lang="tr-TR" dirty="0" smtClean="0">
                <a:solidFill>
                  <a:srgbClr val="FF0000"/>
                </a:solidFill>
              </a:rPr>
              <a:t>  </a:t>
            </a:r>
            <a:r>
              <a:rPr lang="tr-TR" dirty="0" err="1" smtClean="0">
                <a:solidFill>
                  <a:srgbClr val="FF0000"/>
                </a:solidFill>
              </a:rPr>
              <a:t>Uzlamsal</a:t>
            </a:r>
            <a:r>
              <a:rPr lang="tr-TR" dirty="0" smtClean="0">
                <a:solidFill>
                  <a:srgbClr val="FF0000"/>
                </a:solidFill>
              </a:rPr>
              <a:t>  Zeka;</a:t>
            </a:r>
          </a:p>
          <a:p>
            <a:r>
              <a:rPr lang="tr-TR" dirty="0" smtClean="0"/>
              <a:t>Dünyayı doğru algılamayı gerektiren; cisimlerin uzaydaki biçimlerini algılama, cisimleri iki veya üç boyutlu olarak görebilme, geometrik şekilleri farklı açılardan anlama gibi yetileri kapsar.</a:t>
            </a:r>
          </a:p>
          <a:p>
            <a:r>
              <a:rPr lang="tr-TR" dirty="0" smtClean="0">
                <a:solidFill>
                  <a:srgbClr val="FF0000"/>
                </a:solidFill>
              </a:rPr>
              <a:t>  Doğa Zekası;</a:t>
            </a:r>
          </a:p>
          <a:p>
            <a:r>
              <a:rPr lang="tr-TR" dirty="0" smtClean="0"/>
              <a:t>Bitkiler, hayvanlar ve jeolojik doğal varlıklara empati duymak, onlara duyarlı davranmak ve onları anlamak gibi özellikler doğa zekası gelişmiş bireylerin özellikleridir. </a:t>
            </a:r>
          </a:p>
          <a:p>
            <a:r>
              <a:rPr lang="tr-TR" dirty="0" smtClean="0">
                <a:solidFill>
                  <a:srgbClr val="FF0000"/>
                </a:solidFill>
              </a:rPr>
              <a:t>  İçsel Zeka;</a:t>
            </a:r>
          </a:p>
          <a:p>
            <a:r>
              <a:rPr lang="tr-TR" dirty="0" smtClean="0"/>
              <a:t>Bu zeka türü,insanın kendisini bilmesini,anlamasını sağlar. İnsanın kendisini takdir etmesi,amaç belirlemesi, kendini ayarlaması, duygusal ve bireysel öz yönetimi sağlaması gibi hayati fonksiyonları vardır.</a:t>
            </a:r>
          </a:p>
          <a:p>
            <a:r>
              <a:rPr lang="tr-TR" dirty="0" smtClean="0">
                <a:solidFill>
                  <a:srgbClr val="FF0000"/>
                </a:solidFill>
              </a:rPr>
              <a:t>  Kişilerarası Zeka;</a:t>
            </a:r>
          </a:p>
          <a:p>
            <a:r>
              <a:rPr lang="tr-TR" dirty="0" smtClean="0"/>
              <a:t>Bireyin diğer insanları anlamasını ve onlarla başarılı ilişkiler kurabilmesini sağlar.Bireysel farklılıkları görebilme, kendini ve diğerlerini motive etme gibi özellikleri vardır.</a:t>
            </a:r>
          </a:p>
          <a:p>
            <a:endParaRPr lang="tr-TR" dirty="0"/>
          </a:p>
        </p:txBody>
      </p:sp>
      <p:sp>
        <p:nvSpPr>
          <p:cNvPr id="3" name="2 Dikdörtgen"/>
          <p:cNvSpPr/>
          <p:nvPr/>
        </p:nvSpPr>
        <p:spPr>
          <a:xfrm>
            <a:off x="3143240" y="428604"/>
            <a:ext cx="3802131" cy="523220"/>
          </a:xfrm>
          <a:prstGeom prst="rect">
            <a:avLst/>
          </a:prstGeom>
        </p:spPr>
        <p:txBody>
          <a:bodyPr wrap="none">
            <a:spAutoFit/>
          </a:bodyPr>
          <a:lstStyle/>
          <a:p>
            <a:r>
              <a:rPr lang="tr-TR" sz="2800" b="1" dirty="0" smtClean="0">
                <a:solidFill>
                  <a:schemeClr val="accent2"/>
                </a:solidFill>
              </a:rPr>
              <a:t>YETENEK ALANLARI</a:t>
            </a:r>
            <a:endParaRPr lang="tr-T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214414" y="571480"/>
            <a:ext cx="6932219" cy="461665"/>
          </a:xfrm>
          <a:prstGeom prst="rect">
            <a:avLst/>
          </a:prstGeom>
        </p:spPr>
        <p:txBody>
          <a:bodyPr wrap="none">
            <a:spAutoFit/>
          </a:bodyPr>
          <a:lstStyle/>
          <a:p>
            <a:r>
              <a:rPr lang="tr-TR" sz="2400" dirty="0" smtClean="0"/>
              <a:t>   YETENEK   ALANLARINA GÖRE MESLEKLER</a:t>
            </a:r>
            <a:endParaRPr lang="tr-TR" sz="2400" dirty="0"/>
          </a:p>
        </p:txBody>
      </p:sp>
      <p:graphicFrame>
        <p:nvGraphicFramePr>
          <p:cNvPr id="4" name="3 Tablo"/>
          <p:cNvGraphicFramePr>
            <a:graphicFrameLocks noGrp="1"/>
          </p:cNvGraphicFramePr>
          <p:nvPr/>
        </p:nvGraphicFramePr>
        <p:xfrm>
          <a:off x="1142976" y="1428736"/>
          <a:ext cx="7715304" cy="2934183"/>
        </p:xfrm>
        <a:graphic>
          <a:graphicData uri="http://schemas.openxmlformats.org/drawingml/2006/table">
            <a:tbl>
              <a:tblPr firstRow="1" bandRow="1">
                <a:tableStyleId>{21E4AEA4-8DFA-4A89-87EB-49C32662AFE0}</a:tableStyleId>
              </a:tblPr>
              <a:tblGrid>
                <a:gridCol w="1928826"/>
                <a:gridCol w="1928826"/>
                <a:gridCol w="1928826"/>
                <a:gridCol w="1928826"/>
              </a:tblGrid>
              <a:tr h="349103">
                <a:tc>
                  <a:txBody>
                    <a:bodyPr/>
                    <a:lstStyle/>
                    <a:p>
                      <a:r>
                        <a:rPr kumimoji="0" lang="tr-TR" b="1" kern="1200" dirty="0" smtClean="0">
                          <a:solidFill>
                            <a:schemeClr val="lt1"/>
                          </a:solidFill>
                          <a:latin typeface="+mn-lt"/>
                          <a:ea typeface="+mn-ea"/>
                          <a:cs typeface="+mn-cs"/>
                        </a:rPr>
                        <a:t>Sözel-Dilsel Zeka</a:t>
                      </a:r>
                      <a:endParaRPr lang="tr-TR" dirty="0"/>
                    </a:p>
                  </a:txBody>
                  <a:tcPr/>
                </a:tc>
                <a:tc>
                  <a:txBody>
                    <a:bodyPr/>
                    <a:lstStyle/>
                    <a:p>
                      <a:r>
                        <a:rPr kumimoji="0" lang="tr-TR" kern="1200" dirty="0" smtClean="0">
                          <a:solidFill>
                            <a:schemeClr val="dk1"/>
                          </a:solidFill>
                          <a:latin typeface="+mn-lt"/>
                          <a:ea typeface="+mn-ea"/>
                          <a:cs typeface="+mn-cs"/>
                        </a:rPr>
                        <a:t>Müziksel Zeka</a:t>
                      </a:r>
                      <a:endParaRPr lang="tr-TR" dirty="0"/>
                    </a:p>
                  </a:txBody>
                  <a:tcPr/>
                </a:tc>
                <a:tc>
                  <a:txBody>
                    <a:bodyPr/>
                    <a:lstStyle/>
                    <a:p>
                      <a:r>
                        <a:rPr lang="tr-TR" dirty="0" smtClean="0"/>
                        <a:t>İçsel</a:t>
                      </a:r>
                      <a:r>
                        <a:rPr lang="tr-TR" baseline="0" dirty="0" smtClean="0"/>
                        <a:t> Zeka</a:t>
                      </a:r>
                      <a:endParaRPr lang="tr-TR" dirty="0"/>
                    </a:p>
                  </a:txBody>
                  <a:tcPr/>
                </a:tc>
                <a:tc>
                  <a:txBody>
                    <a:bodyPr/>
                    <a:lstStyle/>
                    <a:p>
                      <a:r>
                        <a:rPr kumimoji="0" lang="tr-TR" kern="1200" dirty="0" smtClean="0">
                          <a:solidFill>
                            <a:schemeClr val="dk1"/>
                          </a:solidFill>
                          <a:latin typeface="+mn-lt"/>
                          <a:ea typeface="+mn-ea"/>
                          <a:cs typeface="+mn-cs"/>
                        </a:rPr>
                        <a:t>Doğa Zekası</a:t>
                      </a:r>
                      <a:endParaRPr lang="tr-TR" dirty="0"/>
                    </a:p>
                  </a:txBody>
                  <a:tcPr/>
                </a:tc>
              </a:tr>
              <a:tr h="2294103">
                <a:tc>
                  <a:txBody>
                    <a:bodyPr/>
                    <a:lstStyle/>
                    <a:p>
                      <a:r>
                        <a:rPr kumimoji="0" lang="tr-TR" kern="1200" dirty="0" smtClean="0">
                          <a:solidFill>
                            <a:schemeClr val="dk1"/>
                          </a:solidFill>
                          <a:latin typeface="+mn-lt"/>
                          <a:ea typeface="+mn-ea"/>
                          <a:cs typeface="+mn-cs"/>
                        </a:rPr>
                        <a:t>•Şairler</a:t>
                      </a:r>
                    </a:p>
                    <a:p>
                      <a:r>
                        <a:rPr kumimoji="0" lang="tr-TR" kern="1200" dirty="0" smtClean="0">
                          <a:solidFill>
                            <a:schemeClr val="dk1"/>
                          </a:solidFill>
                          <a:latin typeface="+mn-lt"/>
                          <a:ea typeface="+mn-ea"/>
                          <a:cs typeface="+mn-cs"/>
                        </a:rPr>
                        <a:t>•Gazetecilik</a:t>
                      </a:r>
                    </a:p>
                    <a:p>
                      <a:r>
                        <a:rPr kumimoji="0" lang="tr-TR" kern="1200" dirty="0" smtClean="0">
                          <a:solidFill>
                            <a:schemeClr val="dk1"/>
                          </a:solidFill>
                          <a:latin typeface="+mn-lt"/>
                          <a:ea typeface="+mn-ea"/>
                          <a:cs typeface="+mn-cs"/>
                        </a:rPr>
                        <a:t>•Öğretmenlik</a:t>
                      </a:r>
                    </a:p>
                    <a:p>
                      <a:r>
                        <a:rPr kumimoji="0" lang="tr-TR" kern="1200" dirty="0" smtClean="0">
                          <a:solidFill>
                            <a:schemeClr val="dk1"/>
                          </a:solidFill>
                          <a:latin typeface="+mn-lt"/>
                          <a:ea typeface="+mn-ea"/>
                          <a:cs typeface="+mn-cs"/>
                        </a:rPr>
                        <a:t>•Psikologluk</a:t>
                      </a:r>
                    </a:p>
                    <a:p>
                      <a:r>
                        <a:rPr kumimoji="0" lang="tr-TR" kern="1200" dirty="0" smtClean="0">
                          <a:solidFill>
                            <a:schemeClr val="dk1"/>
                          </a:solidFill>
                          <a:latin typeface="+mn-lt"/>
                          <a:ea typeface="+mn-ea"/>
                          <a:cs typeface="+mn-cs"/>
                        </a:rPr>
                        <a:t>•Psikolojik Danışmanlık</a:t>
                      </a:r>
                      <a:endParaRPr lang="tr-TR" dirty="0"/>
                    </a:p>
                  </a:txBody>
                  <a:tcPr/>
                </a:tc>
                <a:tc>
                  <a:txBody>
                    <a:bodyPr/>
                    <a:lstStyle/>
                    <a:p>
                      <a:r>
                        <a:rPr kumimoji="0" lang="tr-TR" kern="1200" dirty="0" smtClean="0">
                          <a:solidFill>
                            <a:schemeClr val="dk1"/>
                          </a:solidFill>
                          <a:latin typeface="+mn-lt"/>
                          <a:ea typeface="+mn-ea"/>
                          <a:cs typeface="+mn-cs"/>
                        </a:rPr>
                        <a:t>•Bestekarlık</a:t>
                      </a:r>
                    </a:p>
                    <a:p>
                      <a:r>
                        <a:rPr kumimoji="0" lang="tr-TR" kern="1200" dirty="0" smtClean="0">
                          <a:solidFill>
                            <a:schemeClr val="dk1"/>
                          </a:solidFill>
                          <a:latin typeface="+mn-lt"/>
                          <a:ea typeface="+mn-ea"/>
                          <a:cs typeface="+mn-cs"/>
                        </a:rPr>
                        <a:t>•Piyanist</a:t>
                      </a:r>
                    </a:p>
                    <a:p>
                      <a:r>
                        <a:rPr kumimoji="0" lang="tr-TR" kern="1200" dirty="0" smtClean="0">
                          <a:solidFill>
                            <a:schemeClr val="dk1"/>
                          </a:solidFill>
                          <a:latin typeface="+mn-lt"/>
                          <a:ea typeface="+mn-ea"/>
                          <a:cs typeface="+mn-cs"/>
                        </a:rPr>
                        <a:t>•Gitarist</a:t>
                      </a:r>
                    </a:p>
                    <a:p>
                      <a:r>
                        <a:rPr kumimoji="0" lang="tr-TR" kern="1200" dirty="0" smtClean="0">
                          <a:solidFill>
                            <a:schemeClr val="dk1"/>
                          </a:solidFill>
                          <a:latin typeface="+mn-lt"/>
                          <a:ea typeface="+mn-ea"/>
                          <a:cs typeface="+mn-cs"/>
                        </a:rPr>
                        <a:t>•Vokalist</a:t>
                      </a:r>
                    </a:p>
                    <a:p>
                      <a:r>
                        <a:rPr kumimoji="0" lang="tr-TR" kern="1200" dirty="0" smtClean="0">
                          <a:solidFill>
                            <a:schemeClr val="dk1"/>
                          </a:solidFill>
                          <a:latin typeface="+mn-lt"/>
                          <a:ea typeface="+mn-ea"/>
                          <a:cs typeface="+mn-cs"/>
                        </a:rPr>
                        <a:t>•Baterist</a:t>
                      </a:r>
                      <a:endParaRPr lang="tr-TR" dirty="0"/>
                    </a:p>
                  </a:txBody>
                  <a:tcPr/>
                </a:tc>
                <a:tc>
                  <a:txBody>
                    <a:bodyPr/>
                    <a:lstStyle/>
                    <a:p>
                      <a:r>
                        <a:rPr kumimoji="0" lang="tr-TR" kern="1200" dirty="0" smtClean="0">
                          <a:solidFill>
                            <a:schemeClr val="dk1"/>
                          </a:solidFill>
                          <a:latin typeface="+mn-lt"/>
                          <a:ea typeface="+mn-ea"/>
                          <a:cs typeface="+mn-cs"/>
                        </a:rPr>
                        <a:t>Pilotluk</a:t>
                      </a:r>
                    </a:p>
                    <a:p>
                      <a:r>
                        <a:rPr kumimoji="0" lang="tr-TR" kern="1200" dirty="0" smtClean="0">
                          <a:solidFill>
                            <a:schemeClr val="dk1"/>
                          </a:solidFill>
                          <a:latin typeface="+mn-lt"/>
                          <a:ea typeface="+mn-ea"/>
                          <a:cs typeface="+mn-cs"/>
                        </a:rPr>
                        <a:t>•Polislik</a:t>
                      </a:r>
                    </a:p>
                    <a:p>
                      <a:r>
                        <a:rPr kumimoji="0" lang="tr-TR" kern="1200" dirty="0" smtClean="0">
                          <a:solidFill>
                            <a:schemeClr val="dk1"/>
                          </a:solidFill>
                          <a:latin typeface="+mn-lt"/>
                          <a:ea typeface="+mn-ea"/>
                          <a:cs typeface="+mn-cs"/>
                        </a:rPr>
                        <a:t>•Yazarlık</a:t>
                      </a:r>
                    </a:p>
                    <a:p>
                      <a:r>
                        <a:rPr kumimoji="0" lang="tr-TR" kern="1200" dirty="0" smtClean="0">
                          <a:solidFill>
                            <a:schemeClr val="dk1"/>
                          </a:solidFill>
                          <a:latin typeface="+mn-lt"/>
                          <a:ea typeface="+mn-ea"/>
                          <a:cs typeface="+mn-cs"/>
                        </a:rPr>
                        <a:t>•Danışmanlık</a:t>
                      </a:r>
                    </a:p>
                    <a:p>
                      <a:r>
                        <a:rPr kumimoji="0" lang="tr-TR" kern="1200" dirty="0" smtClean="0">
                          <a:solidFill>
                            <a:schemeClr val="dk1"/>
                          </a:solidFill>
                          <a:latin typeface="+mn-lt"/>
                          <a:ea typeface="+mn-ea"/>
                          <a:cs typeface="+mn-cs"/>
                        </a:rPr>
                        <a:t>•Öğretmenlik</a:t>
                      </a:r>
                      <a:endParaRPr lang="tr-TR" dirty="0"/>
                    </a:p>
                  </a:txBody>
                  <a:tcPr/>
                </a:tc>
                <a:tc>
                  <a:txBody>
                    <a:bodyPr/>
                    <a:lstStyle/>
                    <a:p>
                      <a:r>
                        <a:rPr kumimoji="0" lang="tr-TR" kern="1200" dirty="0" smtClean="0">
                          <a:solidFill>
                            <a:schemeClr val="dk1"/>
                          </a:solidFill>
                          <a:latin typeface="+mn-lt"/>
                          <a:ea typeface="+mn-ea"/>
                          <a:cs typeface="+mn-cs"/>
                        </a:rPr>
                        <a:t>•Çiftçiler</a:t>
                      </a:r>
                    </a:p>
                    <a:p>
                      <a:r>
                        <a:rPr kumimoji="0" lang="tr-TR" kern="1200" dirty="0" smtClean="0">
                          <a:solidFill>
                            <a:schemeClr val="dk1"/>
                          </a:solidFill>
                          <a:latin typeface="+mn-lt"/>
                          <a:ea typeface="+mn-ea"/>
                          <a:cs typeface="+mn-cs"/>
                        </a:rPr>
                        <a:t>•Ziraatçılar</a:t>
                      </a:r>
                    </a:p>
                    <a:p>
                      <a:r>
                        <a:rPr kumimoji="0" lang="tr-TR" kern="1200" dirty="0" smtClean="0">
                          <a:solidFill>
                            <a:schemeClr val="dk1"/>
                          </a:solidFill>
                          <a:latin typeface="+mn-lt"/>
                          <a:ea typeface="+mn-ea"/>
                          <a:cs typeface="+mn-cs"/>
                        </a:rPr>
                        <a:t>•Veteriner     Hekimler</a:t>
                      </a:r>
                    </a:p>
                    <a:p>
                      <a:r>
                        <a:rPr kumimoji="0" lang="tr-TR" kern="1200" dirty="0" smtClean="0">
                          <a:solidFill>
                            <a:schemeClr val="dk1"/>
                          </a:solidFill>
                          <a:latin typeface="+mn-lt"/>
                          <a:ea typeface="+mn-ea"/>
                          <a:cs typeface="+mn-cs"/>
                        </a:rPr>
                        <a:t>•Doğa Bilimciler</a:t>
                      </a:r>
                      <a:endParaRPr lang="tr-TR"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500166" y="642918"/>
            <a:ext cx="6682920" cy="461665"/>
          </a:xfrm>
          <a:prstGeom prst="rect">
            <a:avLst/>
          </a:prstGeom>
        </p:spPr>
        <p:txBody>
          <a:bodyPr wrap="none">
            <a:spAutoFit/>
          </a:bodyPr>
          <a:lstStyle/>
          <a:p>
            <a:r>
              <a:rPr lang="tr-TR" sz="2400" dirty="0" smtClean="0"/>
              <a:t>YETENEK   ALANLARINA GÖRE MESLEKLER</a:t>
            </a:r>
            <a:endParaRPr lang="tr-TR" sz="2400" dirty="0"/>
          </a:p>
        </p:txBody>
      </p:sp>
      <p:graphicFrame>
        <p:nvGraphicFramePr>
          <p:cNvPr id="3" name="2 Tablo"/>
          <p:cNvGraphicFramePr>
            <a:graphicFrameLocks noGrp="1"/>
          </p:cNvGraphicFramePr>
          <p:nvPr/>
        </p:nvGraphicFramePr>
        <p:xfrm>
          <a:off x="1285852" y="1571612"/>
          <a:ext cx="7429552" cy="3337781"/>
        </p:xfrm>
        <a:graphic>
          <a:graphicData uri="http://schemas.openxmlformats.org/drawingml/2006/table">
            <a:tbl>
              <a:tblPr firstRow="1" bandRow="1">
                <a:tableStyleId>{21E4AEA4-8DFA-4A89-87EB-49C32662AFE0}</a:tableStyleId>
              </a:tblPr>
              <a:tblGrid>
                <a:gridCol w="1857388"/>
                <a:gridCol w="1857388"/>
                <a:gridCol w="1857388"/>
                <a:gridCol w="1857388"/>
              </a:tblGrid>
              <a:tr h="1051781">
                <a:tc>
                  <a:txBody>
                    <a:bodyPr/>
                    <a:lstStyle/>
                    <a:p>
                      <a:r>
                        <a:rPr kumimoji="0" lang="tr-TR" kern="1200" dirty="0" smtClean="0">
                          <a:solidFill>
                            <a:schemeClr val="dk1"/>
                          </a:solidFill>
                          <a:latin typeface="+mn-lt"/>
                          <a:ea typeface="+mn-ea"/>
                          <a:cs typeface="+mn-cs"/>
                        </a:rPr>
                        <a:t>Mantıksal-Matematiksel</a:t>
                      </a:r>
                      <a:r>
                        <a:rPr kumimoji="0" lang="tr-TR" kern="1200" baseline="0" dirty="0" smtClean="0">
                          <a:solidFill>
                            <a:schemeClr val="dk1"/>
                          </a:solidFill>
                          <a:latin typeface="+mn-lt"/>
                          <a:ea typeface="+mn-ea"/>
                          <a:cs typeface="+mn-cs"/>
                        </a:rPr>
                        <a:t> </a:t>
                      </a:r>
                      <a:r>
                        <a:rPr kumimoji="0" lang="tr-TR" kern="1200" dirty="0" smtClean="0">
                          <a:solidFill>
                            <a:schemeClr val="dk1"/>
                          </a:solidFill>
                          <a:latin typeface="+mn-lt"/>
                          <a:ea typeface="+mn-ea"/>
                          <a:cs typeface="+mn-cs"/>
                        </a:rPr>
                        <a:t>Zeka</a:t>
                      </a:r>
                      <a:endParaRPr lang="tr-TR" dirty="0"/>
                    </a:p>
                  </a:txBody>
                  <a:tcPr/>
                </a:tc>
                <a:tc>
                  <a:txBody>
                    <a:bodyPr/>
                    <a:lstStyle/>
                    <a:p>
                      <a:r>
                        <a:rPr kumimoji="0" lang="tr-TR" kern="1200" dirty="0" smtClean="0">
                          <a:solidFill>
                            <a:schemeClr val="dk1"/>
                          </a:solidFill>
                          <a:latin typeface="+mn-lt"/>
                          <a:ea typeface="+mn-ea"/>
                          <a:cs typeface="+mn-cs"/>
                        </a:rPr>
                        <a:t>Uzamsal Zeka</a:t>
                      </a:r>
                      <a:endParaRPr lang="tr-TR" dirty="0"/>
                    </a:p>
                  </a:txBody>
                  <a:tcPr/>
                </a:tc>
                <a:tc>
                  <a:txBody>
                    <a:bodyPr/>
                    <a:lstStyle/>
                    <a:p>
                      <a:r>
                        <a:rPr kumimoji="0" lang="tr-TR" kern="1200" dirty="0" smtClean="0">
                          <a:solidFill>
                            <a:schemeClr val="dk1"/>
                          </a:solidFill>
                          <a:latin typeface="+mn-lt"/>
                          <a:ea typeface="+mn-ea"/>
                          <a:cs typeface="+mn-cs"/>
                        </a:rPr>
                        <a:t>Kişilerarası</a:t>
                      </a:r>
                    </a:p>
                    <a:p>
                      <a:r>
                        <a:rPr kumimoji="0" lang="tr-TR" kern="1200" dirty="0" smtClean="0">
                          <a:solidFill>
                            <a:schemeClr val="dk1"/>
                          </a:solidFill>
                          <a:latin typeface="+mn-lt"/>
                          <a:ea typeface="+mn-ea"/>
                          <a:cs typeface="+mn-cs"/>
                        </a:rPr>
                        <a:t>Zeka</a:t>
                      </a:r>
                      <a:endParaRPr lang="tr-TR" dirty="0"/>
                    </a:p>
                  </a:txBody>
                  <a:tcPr/>
                </a:tc>
                <a:tc>
                  <a:txBody>
                    <a:bodyPr/>
                    <a:lstStyle/>
                    <a:p>
                      <a:r>
                        <a:rPr kumimoji="0" lang="tr-TR" kern="1200" dirty="0" err="1" smtClean="0">
                          <a:solidFill>
                            <a:schemeClr val="dk1"/>
                          </a:solidFill>
                          <a:latin typeface="+mn-lt"/>
                          <a:ea typeface="+mn-ea"/>
                          <a:cs typeface="+mn-cs"/>
                        </a:rPr>
                        <a:t>Kinestetik</a:t>
                      </a:r>
                      <a:r>
                        <a:rPr kumimoji="0" lang="tr-TR" kern="1200" dirty="0" smtClean="0">
                          <a:solidFill>
                            <a:schemeClr val="dk1"/>
                          </a:solidFill>
                          <a:latin typeface="+mn-lt"/>
                          <a:ea typeface="+mn-ea"/>
                          <a:cs typeface="+mn-cs"/>
                        </a:rPr>
                        <a:t>-Görsel-Bedensel Zeka</a:t>
                      </a:r>
                      <a:endParaRPr lang="tr-TR" dirty="0"/>
                    </a:p>
                  </a:txBody>
                  <a:tcPr/>
                </a:tc>
              </a:tr>
              <a:tr h="1682849">
                <a:tc>
                  <a:txBody>
                    <a:bodyPr/>
                    <a:lstStyle/>
                    <a:p>
                      <a:r>
                        <a:rPr kumimoji="0" lang="tr-TR" kern="1200" dirty="0" smtClean="0">
                          <a:solidFill>
                            <a:schemeClr val="dk1"/>
                          </a:solidFill>
                          <a:latin typeface="+mn-lt"/>
                          <a:ea typeface="+mn-ea"/>
                          <a:cs typeface="+mn-cs"/>
                        </a:rPr>
                        <a:t>•Matematik Öğretmeni</a:t>
                      </a:r>
                    </a:p>
                    <a:p>
                      <a:r>
                        <a:rPr kumimoji="0" lang="tr-TR" kern="1200" dirty="0" smtClean="0">
                          <a:solidFill>
                            <a:schemeClr val="dk1"/>
                          </a:solidFill>
                          <a:latin typeface="+mn-lt"/>
                          <a:ea typeface="+mn-ea"/>
                          <a:cs typeface="+mn-cs"/>
                        </a:rPr>
                        <a:t>•Mühendisler</a:t>
                      </a:r>
                    </a:p>
                    <a:p>
                      <a:r>
                        <a:rPr kumimoji="0" lang="tr-TR" kern="1200" dirty="0" smtClean="0">
                          <a:solidFill>
                            <a:schemeClr val="dk1"/>
                          </a:solidFill>
                          <a:latin typeface="+mn-lt"/>
                          <a:ea typeface="+mn-ea"/>
                          <a:cs typeface="+mn-cs"/>
                        </a:rPr>
                        <a:t>•Mantık Bilimciler •Felsefeciler</a:t>
                      </a:r>
                      <a:endParaRPr lang="tr-TR" dirty="0"/>
                    </a:p>
                  </a:txBody>
                  <a:tcPr/>
                </a:tc>
                <a:tc>
                  <a:txBody>
                    <a:bodyPr/>
                    <a:lstStyle/>
                    <a:p>
                      <a:r>
                        <a:rPr kumimoji="0" lang="tr-TR" kern="1200" dirty="0" smtClean="0">
                          <a:solidFill>
                            <a:schemeClr val="dk1"/>
                          </a:solidFill>
                          <a:latin typeface="+mn-lt"/>
                          <a:ea typeface="+mn-ea"/>
                          <a:cs typeface="+mn-cs"/>
                        </a:rPr>
                        <a:t>•İç Mimarlar</a:t>
                      </a:r>
                    </a:p>
                    <a:p>
                      <a:r>
                        <a:rPr kumimoji="0" lang="tr-TR" kern="1200" dirty="0" smtClean="0">
                          <a:solidFill>
                            <a:schemeClr val="dk1"/>
                          </a:solidFill>
                          <a:latin typeface="+mn-lt"/>
                          <a:ea typeface="+mn-ea"/>
                          <a:cs typeface="+mn-cs"/>
                        </a:rPr>
                        <a:t>•Görsel Tasarımcılar</a:t>
                      </a:r>
                    </a:p>
                    <a:p>
                      <a:r>
                        <a:rPr kumimoji="0" lang="tr-TR" kern="1200" dirty="0" smtClean="0">
                          <a:solidFill>
                            <a:schemeClr val="dk1"/>
                          </a:solidFill>
                          <a:latin typeface="+mn-lt"/>
                          <a:ea typeface="+mn-ea"/>
                          <a:cs typeface="+mn-cs"/>
                        </a:rPr>
                        <a:t>•</a:t>
                      </a:r>
                      <a:r>
                        <a:rPr kumimoji="0" lang="tr-TR" kern="1200" dirty="0" err="1" smtClean="0">
                          <a:solidFill>
                            <a:schemeClr val="dk1"/>
                          </a:solidFill>
                          <a:latin typeface="+mn-lt"/>
                          <a:ea typeface="+mn-ea"/>
                          <a:cs typeface="+mn-cs"/>
                        </a:rPr>
                        <a:t>GrafikTasarımı</a:t>
                      </a:r>
                      <a:endParaRPr kumimoji="0" lang="tr-TR" kern="1200" dirty="0" smtClean="0">
                        <a:solidFill>
                          <a:schemeClr val="dk1"/>
                        </a:solidFill>
                        <a:latin typeface="+mn-lt"/>
                        <a:ea typeface="+mn-ea"/>
                        <a:cs typeface="+mn-cs"/>
                      </a:endParaRPr>
                    </a:p>
                    <a:p>
                      <a:r>
                        <a:rPr kumimoji="0" lang="tr-TR" kern="1200" dirty="0" smtClean="0">
                          <a:solidFill>
                            <a:schemeClr val="dk1"/>
                          </a:solidFill>
                          <a:latin typeface="+mn-lt"/>
                          <a:ea typeface="+mn-ea"/>
                          <a:cs typeface="+mn-cs"/>
                        </a:rPr>
                        <a:t>•Harita Mühendisliği</a:t>
                      </a:r>
                    </a:p>
                    <a:p>
                      <a:r>
                        <a:rPr kumimoji="0" lang="tr-TR" kern="1200" dirty="0" smtClean="0">
                          <a:solidFill>
                            <a:schemeClr val="dk1"/>
                          </a:solidFill>
                          <a:latin typeface="+mn-lt"/>
                          <a:ea typeface="+mn-ea"/>
                          <a:cs typeface="+mn-cs"/>
                        </a:rPr>
                        <a:t>•</a:t>
                      </a:r>
                      <a:r>
                        <a:rPr kumimoji="0" lang="tr-TR" kern="1200" dirty="0" err="1" smtClean="0">
                          <a:solidFill>
                            <a:schemeClr val="dk1"/>
                          </a:solidFill>
                          <a:latin typeface="+mn-lt"/>
                          <a:ea typeface="+mn-ea"/>
                          <a:cs typeface="+mn-cs"/>
                        </a:rPr>
                        <a:t>ArabaTamircisi</a:t>
                      </a:r>
                      <a:endParaRPr lang="tr-TR" dirty="0"/>
                    </a:p>
                  </a:txBody>
                  <a:tcPr/>
                </a:tc>
                <a:tc>
                  <a:txBody>
                    <a:bodyPr/>
                    <a:lstStyle/>
                    <a:p>
                      <a:r>
                        <a:rPr kumimoji="0" lang="tr-TR" kern="1200" dirty="0" smtClean="0">
                          <a:solidFill>
                            <a:schemeClr val="dk1"/>
                          </a:solidFill>
                          <a:latin typeface="+mn-lt"/>
                          <a:ea typeface="+mn-ea"/>
                          <a:cs typeface="+mn-cs"/>
                        </a:rPr>
                        <a:t>•Yöneticilik</a:t>
                      </a:r>
                    </a:p>
                    <a:p>
                      <a:r>
                        <a:rPr kumimoji="0" lang="tr-TR" kern="1200" dirty="0" smtClean="0">
                          <a:solidFill>
                            <a:schemeClr val="dk1"/>
                          </a:solidFill>
                          <a:latin typeface="+mn-lt"/>
                          <a:ea typeface="+mn-ea"/>
                          <a:cs typeface="+mn-cs"/>
                        </a:rPr>
                        <a:t>•Liderlik</a:t>
                      </a:r>
                    </a:p>
                    <a:p>
                      <a:r>
                        <a:rPr kumimoji="0" lang="tr-TR" kern="1200" dirty="0" smtClean="0">
                          <a:solidFill>
                            <a:schemeClr val="dk1"/>
                          </a:solidFill>
                          <a:latin typeface="+mn-lt"/>
                          <a:ea typeface="+mn-ea"/>
                          <a:cs typeface="+mn-cs"/>
                        </a:rPr>
                        <a:t>•Satış</a:t>
                      </a:r>
                      <a:r>
                        <a:rPr kumimoji="0" lang="tr-TR" kern="1200" baseline="0" dirty="0" smtClean="0">
                          <a:solidFill>
                            <a:schemeClr val="dk1"/>
                          </a:solidFill>
                          <a:latin typeface="+mn-lt"/>
                          <a:ea typeface="+mn-ea"/>
                          <a:cs typeface="+mn-cs"/>
                        </a:rPr>
                        <a:t> </a:t>
                      </a:r>
                      <a:r>
                        <a:rPr kumimoji="0" lang="tr-TR" kern="1200" dirty="0" smtClean="0">
                          <a:solidFill>
                            <a:schemeClr val="dk1"/>
                          </a:solidFill>
                          <a:latin typeface="+mn-lt"/>
                          <a:ea typeface="+mn-ea"/>
                          <a:cs typeface="+mn-cs"/>
                        </a:rPr>
                        <a:t>Danışmanlığı</a:t>
                      </a:r>
                    </a:p>
                    <a:p>
                      <a:r>
                        <a:rPr kumimoji="0" lang="tr-TR" kern="1200" dirty="0" smtClean="0">
                          <a:solidFill>
                            <a:schemeClr val="dk1"/>
                          </a:solidFill>
                          <a:latin typeface="+mn-lt"/>
                          <a:ea typeface="+mn-ea"/>
                          <a:cs typeface="+mn-cs"/>
                        </a:rPr>
                        <a:t>•Öğretmenlik</a:t>
                      </a:r>
                    </a:p>
                    <a:p>
                      <a:r>
                        <a:rPr kumimoji="0" lang="tr-TR" kern="1200" dirty="0" smtClean="0">
                          <a:solidFill>
                            <a:schemeClr val="dk1"/>
                          </a:solidFill>
                          <a:latin typeface="+mn-lt"/>
                          <a:ea typeface="+mn-ea"/>
                          <a:cs typeface="+mn-cs"/>
                        </a:rPr>
                        <a:t>•Psikologluk</a:t>
                      </a:r>
                    </a:p>
                    <a:p>
                      <a:r>
                        <a:rPr kumimoji="0" lang="tr-TR" kern="1200" dirty="0" smtClean="0">
                          <a:solidFill>
                            <a:schemeClr val="dk1"/>
                          </a:solidFill>
                          <a:latin typeface="+mn-lt"/>
                          <a:ea typeface="+mn-ea"/>
                          <a:cs typeface="+mn-cs"/>
                        </a:rPr>
                        <a:t>•Psikolojik Danışmanlık</a:t>
                      </a:r>
                      <a:endParaRPr lang="tr-TR" dirty="0"/>
                    </a:p>
                  </a:txBody>
                  <a:tcPr/>
                </a:tc>
                <a:tc>
                  <a:txBody>
                    <a:bodyPr/>
                    <a:lstStyle/>
                    <a:p>
                      <a:r>
                        <a:rPr kumimoji="0" lang="tr-TR" kern="1200" dirty="0" smtClean="0">
                          <a:solidFill>
                            <a:schemeClr val="dk1"/>
                          </a:solidFill>
                          <a:latin typeface="+mn-lt"/>
                          <a:ea typeface="+mn-ea"/>
                          <a:cs typeface="+mn-cs"/>
                        </a:rPr>
                        <a:t>•Aktörlük</a:t>
                      </a:r>
                    </a:p>
                    <a:p>
                      <a:r>
                        <a:rPr kumimoji="0" lang="tr-TR" kern="1200" dirty="0" smtClean="0">
                          <a:solidFill>
                            <a:schemeClr val="dk1"/>
                          </a:solidFill>
                          <a:latin typeface="+mn-lt"/>
                          <a:ea typeface="+mn-ea"/>
                          <a:cs typeface="+mn-cs"/>
                        </a:rPr>
                        <a:t>•Oyunculuk</a:t>
                      </a:r>
                    </a:p>
                    <a:p>
                      <a:r>
                        <a:rPr kumimoji="0" lang="tr-TR" kern="1200" dirty="0" smtClean="0">
                          <a:solidFill>
                            <a:schemeClr val="dk1"/>
                          </a:solidFill>
                          <a:latin typeface="+mn-lt"/>
                          <a:ea typeface="+mn-ea"/>
                          <a:cs typeface="+mn-cs"/>
                        </a:rPr>
                        <a:t>•Film Yönetmenliği</a:t>
                      </a:r>
                    </a:p>
                    <a:p>
                      <a:r>
                        <a:rPr kumimoji="0" lang="tr-TR" kern="1200" dirty="0" smtClean="0">
                          <a:solidFill>
                            <a:schemeClr val="dk1"/>
                          </a:solidFill>
                          <a:latin typeface="+mn-lt"/>
                          <a:ea typeface="+mn-ea"/>
                          <a:cs typeface="+mn-cs"/>
                        </a:rPr>
                        <a:t>•Sporcular</a:t>
                      </a:r>
                    </a:p>
                    <a:p>
                      <a:r>
                        <a:rPr kumimoji="0" lang="tr-TR" kern="1200" dirty="0" smtClean="0">
                          <a:solidFill>
                            <a:schemeClr val="dk1"/>
                          </a:solidFill>
                          <a:latin typeface="+mn-lt"/>
                          <a:ea typeface="+mn-ea"/>
                          <a:cs typeface="+mn-cs"/>
                        </a:rPr>
                        <a:t>•Dansçılar</a:t>
                      </a:r>
                    </a:p>
                    <a:p>
                      <a:r>
                        <a:rPr kumimoji="0" lang="tr-TR" kern="1200" dirty="0" smtClean="0">
                          <a:solidFill>
                            <a:schemeClr val="dk1"/>
                          </a:solidFill>
                          <a:latin typeface="+mn-lt"/>
                          <a:ea typeface="+mn-ea"/>
                          <a:cs typeface="+mn-cs"/>
                        </a:rPr>
                        <a:t>•Beyin Cerrahı</a:t>
                      </a:r>
                    </a:p>
                    <a:p>
                      <a:r>
                        <a:rPr kumimoji="0" lang="tr-TR" kern="1200" dirty="0" smtClean="0">
                          <a:solidFill>
                            <a:schemeClr val="dk1"/>
                          </a:solidFill>
                          <a:latin typeface="+mn-lt"/>
                          <a:ea typeface="+mn-ea"/>
                          <a:cs typeface="+mn-cs"/>
                        </a:rPr>
                        <a:t>•Elmas Kesiciler</a:t>
                      </a:r>
                      <a:endParaRPr lang="tr-TR"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357290" y="1214423"/>
            <a:ext cx="7215238" cy="3970318"/>
          </a:xfrm>
          <a:prstGeom prst="rect">
            <a:avLst/>
          </a:prstGeom>
        </p:spPr>
        <p:txBody>
          <a:bodyPr wrap="square">
            <a:spAutoFit/>
          </a:bodyPr>
          <a:lstStyle/>
          <a:p>
            <a:r>
              <a:rPr lang="tr-TR" dirty="0" smtClean="0"/>
              <a:t>Bireyin bir faaliyetten hoşlanma ve haz alma (doyum sağlama); faaliyeti sevip -sevmeme; derecesidir.</a:t>
            </a:r>
          </a:p>
          <a:p>
            <a:endParaRPr lang="tr-TR" dirty="0" smtClean="0"/>
          </a:p>
          <a:p>
            <a:r>
              <a:rPr lang="tr-TR" dirty="0" smtClean="0"/>
              <a:t>Herhangi bir aktiviteyi isteyerek, zevk alarak yapıyorsak,Birçok faaliyet arasından belirli birkaç faaliyeti sıklıkla tercih ediyorsak bu aktiviteler ve faaliyetlere ilgi duyuyoruz demektir.</a:t>
            </a:r>
          </a:p>
          <a:p>
            <a:endParaRPr lang="tr-TR" dirty="0" smtClean="0"/>
          </a:p>
          <a:p>
            <a:r>
              <a:rPr lang="tr-TR" dirty="0" smtClean="0"/>
              <a:t>Örneğin, boş zamanımızda yapılabilecek onlarca uğraşı arasından sıklıkla şiir ezberleyip, kitap okuyorsak edebiyata ilgi duyuyoruz demektir.</a:t>
            </a:r>
          </a:p>
          <a:p>
            <a:endParaRPr lang="tr-TR" dirty="0" smtClean="0"/>
          </a:p>
          <a:p>
            <a:r>
              <a:rPr lang="tr-TR" dirty="0" smtClean="0"/>
              <a:t>NELERİ YAPMAKTAN HOŞLANIRIM? &amp; NELERİ SIKLIKLA YAPARIM? soruları, ilgi duyulan alanların anlaşılabilmesi, keşfedilebilmesi için sorulabilir.</a:t>
            </a:r>
            <a:endParaRPr lang="tr-TR" dirty="0"/>
          </a:p>
        </p:txBody>
      </p:sp>
      <p:sp>
        <p:nvSpPr>
          <p:cNvPr id="3" name="2 Dikdörtgen"/>
          <p:cNvSpPr/>
          <p:nvPr/>
        </p:nvSpPr>
        <p:spPr>
          <a:xfrm>
            <a:off x="3643306" y="571480"/>
            <a:ext cx="981359" cy="584775"/>
          </a:xfrm>
          <a:prstGeom prst="rect">
            <a:avLst/>
          </a:prstGeom>
        </p:spPr>
        <p:txBody>
          <a:bodyPr wrap="none">
            <a:spAutoFit/>
          </a:bodyPr>
          <a:lstStyle/>
          <a:p>
            <a:r>
              <a:rPr lang="tr-TR" sz="3200" b="1" dirty="0" smtClean="0"/>
              <a:t>İLGİ</a:t>
            </a:r>
            <a:endParaRPr lang="tr-TR" sz="32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İLGİ ALANLARI</a:t>
            </a:r>
            <a:endParaRPr lang="tr-TR" dirty="0"/>
          </a:p>
        </p:txBody>
      </p:sp>
      <p:sp>
        <p:nvSpPr>
          <p:cNvPr id="3" name="2 İçerik Yer Tutucusu"/>
          <p:cNvSpPr>
            <a:spLocks noGrp="1"/>
          </p:cNvSpPr>
          <p:nvPr>
            <p:ph idx="1"/>
          </p:nvPr>
        </p:nvSpPr>
        <p:spPr>
          <a:xfrm>
            <a:off x="1285852" y="1447800"/>
            <a:ext cx="7647836" cy="4124340"/>
          </a:xfrm>
        </p:spPr>
        <p:txBody>
          <a:bodyPr>
            <a:normAutofit/>
          </a:bodyPr>
          <a:lstStyle/>
          <a:p>
            <a:r>
              <a:rPr lang="tr-TR" sz="2000" dirty="0" smtClean="0"/>
              <a:t>İkna ilgisi</a:t>
            </a:r>
          </a:p>
          <a:p>
            <a:r>
              <a:rPr lang="tr-TR" sz="2000" dirty="0" smtClean="0"/>
              <a:t>Ticaret ilgisi</a:t>
            </a:r>
          </a:p>
          <a:p>
            <a:r>
              <a:rPr lang="tr-TR" sz="2000" dirty="0" smtClean="0"/>
              <a:t>Temel Bilimler İlgisi</a:t>
            </a:r>
          </a:p>
          <a:p>
            <a:r>
              <a:rPr lang="tr-TR" sz="2000" dirty="0" smtClean="0"/>
              <a:t>Sosyal Bilimler İlgisi</a:t>
            </a:r>
          </a:p>
          <a:p>
            <a:r>
              <a:rPr lang="tr-TR" sz="2000" dirty="0" smtClean="0"/>
              <a:t>Mekanik ilgisi</a:t>
            </a:r>
          </a:p>
          <a:p>
            <a:r>
              <a:rPr lang="tr-TR" sz="2000" dirty="0" smtClean="0"/>
              <a:t>İş Ayrıntıları İlgisi </a:t>
            </a:r>
          </a:p>
          <a:p>
            <a:r>
              <a:rPr lang="tr-TR" sz="2000" dirty="0" smtClean="0"/>
              <a:t>Edebiyat İlgisi</a:t>
            </a:r>
          </a:p>
          <a:p>
            <a:r>
              <a:rPr lang="tr-TR" sz="2000" dirty="0" smtClean="0"/>
              <a:t>Güzel Sanatlar İlgisi</a:t>
            </a:r>
          </a:p>
          <a:p>
            <a:r>
              <a:rPr lang="tr-TR" sz="2000" dirty="0" smtClean="0"/>
              <a:t>Müzik İlgisi</a:t>
            </a:r>
          </a:p>
          <a:p>
            <a:r>
              <a:rPr lang="tr-TR" sz="2000" dirty="0" smtClean="0"/>
              <a:t>Sosyal Yardım İlgisi</a:t>
            </a:r>
            <a:endParaRPr lang="tr-TR" sz="2000" dirty="0"/>
          </a:p>
        </p:txBody>
      </p:sp>
      <p:sp>
        <p:nvSpPr>
          <p:cNvPr id="5" name="4 Dikdörtgen"/>
          <p:cNvSpPr/>
          <p:nvPr/>
        </p:nvSpPr>
        <p:spPr>
          <a:xfrm>
            <a:off x="2928926" y="5643578"/>
            <a:ext cx="248786" cy="369332"/>
          </a:xfrm>
          <a:prstGeom prst="rect">
            <a:avLst/>
          </a:prstGeom>
        </p:spPr>
        <p:txBody>
          <a:bodyPr wrap="none">
            <a:spAutoFit/>
          </a:bodyPr>
          <a:lstStyle/>
          <a:p>
            <a:r>
              <a:rPr lang="tr-TR" dirty="0" smtClean="0"/>
              <a:t>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 E S L EK  D E Ğ E R L ER İ</a:t>
            </a:r>
            <a:endParaRPr lang="tr-TR" dirty="0"/>
          </a:p>
        </p:txBody>
      </p:sp>
      <p:sp>
        <p:nvSpPr>
          <p:cNvPr id="3" name="2 İçerik Yer Tutucusu"/>
          <p:cNvSpPr>
            <a:spLocks noGrp="1"/>
          </p:cNvSpPr>
          <p:nvPr>
            <p:ph idx="1"/>
          </p:nvPr>
        </p:nvSpPr>
        <p:spPr>
          <a:xfrm>
            <a:off x="1142976" y="1357298"/>
            <a:ext cx="7498080" cy="4800600"/>
          </a:xfrm>
        </p:spPr>
        <p:txBody>
          <a:bodyPr>
            <a:normAutofit/>
          </a:bodyPr>
          <a:lstStyle/>
          <a:p>
            <a:pPr>
              <a:buNone/>
            </a:pPr>
            <a:r>
              <a:rPr lang="tr-TR" sz="2400" dirty="0" smtClean="0"/>
              <a:t>    Değerler, ulaşmak istediğimiz hedeflere atfettiğimiz </a:t>
            </a:r>
          </a:p>
          <a:p>
            <a:pPr>
              <a:buNone/>
            </a:pPr>
            <a:r>
              <a:rPr lang="tr-TR" sz="2400" dirty="0" smtClean="0"/>
              <a:t>   önemi ifade eder.                                                      Bir mesleği bizim için değerli kılan özelliklere ise meslek değerleri denir.Başka bir ifadeyle meslek değerleri; bir mesleğe girme sonucunda o mesleğin getirilerinden elde edilen doyumdur.</a:t>
            </a:r>
          </a:p>
          <a:p>
            <a:pPr>
              <a:buNone/>
            </a:pPr>
            <a:r>
              <a:rPr lang="tr-TR" sz="2400" dirty="0" smtClean="0"/>
              <a:t>    MESLEKTEN BEKLENTİLERİM NELER? &amp; MESLEĞİN GETİRİLERİ NELER?soruları, meslek değerlerinin anlaşılabilmesi ve keşfedilebilmesi için sorulabilir.</a:t>
            </a:r>
            <a:endParaRPr lang="tr-T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MESLEK DEĞERLERİ</a:t>
            </a:r>
            <a:endParaRPr lang="tr-TR" dirty="0"/>
          </a:p>
        </p:txBody>
      </p:sp>
      <p:sp>
        <p:nvSpPr>
          <p:cNvPr id="3" name="2 İçerik Yer Tutucusu"/>
          <p:cNvSpPr>
            <a:spLocks noGrp="1"/>
          </p:cNvSpPr>
          <p:nvPr>
            <p:ph idx="1"/>
          </p:nvPr>
        </p:nvSpPr>
        <p:spPr>
          <a:xfrm>
            <a:off x="1142976" y="1357298"/>
            <a:ext cx="7498080" cy="4800600"/>
          </a:xfrm>
        </p:spPr>
        <p:txBody>
          <a:bodyPr>
            <a:normAutofit fontScale="85000" lnSpcReduction="10000"/>
          </a:bodyPr>
          <a:lstStyle/>
          <a:p>
            <a:pPr>
              <a:buNone/>
            </a:pPr>
            <a:r>
              <a:rPr lang="tr-TR" dirty="0" smtClean="0"/>
              <a:t>  •Mesleğin kazanç durumu, sosyal güvencesi, kazandırdığı toplumsal saygınlık bazı meslek değerleridir.</a:t>
            </a:r>
          </a:p>
          <a:p>
            <a:pPr>
              <a:buNone/>
            </a:pPr>
            <a:r>
              <a:rPr lang="tr-TR" dirty="0" smtClean="0"/>
              <a:t>  •Meslek değerlerimizle uyumlu bir mesleği seçmek, yaptığımız işten doyum sağlamak ve işin sürdürülebilirliği açısından oldukça önemlidir.</a:t>
            </a:r>
          </a:p>
          <a:p>
            <a:pPr>
              <a:buNone/>
            </a:pPr>
            <a:r>
              <a:rPr lang="tr-TR" dirty="0" smtClean="0"/>
              <a:t>  •Her mesleğe atfedilen değer bireyden bireye değişir.</a:t>
            </a:r>
          </a:p>
          <a:p>
            <a:pPr>
              <a:buNone/>
            </a:pPr>
            <a:r>
              <a:rPr lang="tr-TR" dirty="0" smtClean="0"/>
              <a:t>  •Bir mesleğin cazip yanı birisi için yüksek kazanç iken başkası için güvence, bir diğeri için yeteneğini kullanmasına olanak tanıması veya başka biri için işin saygınlığı olabilir.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142976" y="357166"/>
            <a:ext cx="7643866" cy="6247864"/>
          </a:xfrm>
          <a:prstGeom prst="rect">
            <a:avLst/>
          </a:prstGeom>
        </p:spPr>
        <p:txBody>
          <a:bodyPr wrap="square">
            <a:spAutoFit/>
          </a:bodyPr>
          <a:lstStyle/>
          <a:p>
            <a:r>
              <a:rPr lang="tr-TR" sz="2000" b="1" dirty="0" smtClean="0"/>
              <a:t>ETKİLİ REHBERLİK VE DOĞRU YÖNLENDİRME</a:t>
            </a:r>
          </a:p>
          <a:p>
            <a:r>
              <a:rPr lang="tr-TR" sz="2000" b="1" dirty="0" smtClean="0">
                <a:solidFill>
                  <a:srgbClr val="FF0000"/>
                </a:solidFill>
              </a:rPr>
              <a:t>Niçin Yönlendirme</a:t>
            </a:r>
          </a:p>
          <a:p>
            <a:r>
              <a:rPr lang="tr-TR" dirty="0" smtClean="0"/>
              <a:t>“Hayvanlar insanlara bakıp özenerek, kendilerini geliştirebilecekleri bir okul kurmaya karar verirler. Tavşan, kuş, balık,sincap,ördek diğer bütün hayvanlar bir araya gelerek bir hayvanlar kurultayı oluştururlar. Hep birlikte bir öğretim programı hazırlarlar. Tavşan programa koşmanın konmasını önerir. Kuş  uçmanın,sincap ağaca tırmanmanın, balık yüzmenin konmasında diretir.  Böylece öğretim programına hayvanların tümünün önerdikleri dersler konur. Daha sonra her hayvanın tüm derslere katılmasını zorunlu kılarlar. Sonunda tavşan yokuş yukarı tırmanmada en başarılı hayvandır, kimse onu geçemez. Ama tavşandan uçması de istenince iş değişir. Tavşan uçmaya çalışırken düşer ayağı kırılır, zavallı hayvan koşamaz da artık. Benzer bir durum kuşun başına gelir. Kuş uçma dersinde çok iyidir. Havada taklalar atar, türlü gösteriler yapar ama öğretmenler bununla yetinmez, kuşun gelişmiş çok yönlü hayvan olması için onun da köstebek gibi toprağı kazması ve yer altında tünel yapmasını isterler. Kuş toprağı kazmaya uğraşırken kanatları ve gagası kırılır ve eğitim böylece sürüp gider. Son sınıfa gelindiğinde ise zekâsı çok gelişmemiş sıradan bir hayvan olan yılanbalığı okulu birincilikle bitirir. Çünkü her şeyi biraz olsun yapabilmiştir. Sonunda yetenekleri yok diyerek aşağılanan hayvanlar okulu bırakır ve kendi yetenekleri yönünde yaşamlarına devam ederler.’’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214414" y="500040"/>
            <a:ext cx="7286676" cy="4924425"/>
          </a:xfrm>
          <a:prstGeom prst="rect">
            <a:avLst/>
          </a:prstGeom>
        </p:spPr>
        <p:txBody>
          <a:bodyPr wrap="square">
            <a:spAutoFit/>
          </a:bodyPr>
          <a:lstStyle/>
          <a:p>
            <a:endParaRPr lang="tr-TR" dirty="0" smtClean="0"/>
          </a:p>
          <a:p>
            <a:r>
              <a:rPr lang="tr-TR" sz="2000" b="1" dirty="0" smtClean="0"/>
              <a:t>ETKİLİ REHBERLİK VE DOĞRU YÖNLENDİRME</a:t>
            </a:r>
          </a:p>
          <a:p>
            <a:r>
              <a:rPr lang="tr-TR" sz="2000" b="1" dirty="0" smtClean="0"/>
              <a:t> </a:t>
            </a:r>
          </a:p>
          <a:p>
            <a:r>
              <a:rPr lang="tr-TR" sz="2000" dirty="0" smtClean="0">
                <a:solidFill>
                  <a:srgbClr val="FF0000"/>
                </a:solidFill>
              </a:rPr>
              <a:t>Niçin Yönlendirme</a:t>
            </a:r>
          </a:p>
          <a:p>
            <a:r>
              <a:rPr lang="tr-TR" sz="2000" dirty="0" smtClean="0">
                <a:solidFill>
                  <a:srgbClr val="FF0000"/>
                </a:solidFill>
              </a:rPr>
              <a:t> </a:t>
            </a:r>
            <a:r>
              <a:rPr lang="tr-TR" dirty="0" smtClean="0"/>
              <a:t>Bu kıssa’dan çıkarılması gereken hisse, kişilik, zekâ ve yetenek açısından birbirinden farklı olan öğrencilerin, bu özelliklerini göz ardı eden standart bir eğitim sürecine dahil edilmeleri durumunda beklenen başarıyı elde edemeyecekleridir. Her bireyin; ilgi, istek ve yeteneklerine uygun bir alan ve eğitim programı vardır. Bu anlayış bireysel potansiyelin çeşitli yönlerden birey ve toplum için en uygun şekilde geliştirilmesine yönelik olup, kalkınma, zenginleşme, daha fazla gelir, daha iyi iş sağlamayı amaçlamaktadır. Bu da çocukların ve gençlerin akademik başarıları, yetenekleri, ilgileri, kişilik özellikleri doğrultusunda çeşitli programlara yöneltilerek yetiştirilmeleriyle sağlanabilir. Bunun içindir ki, eğitim sisteminin önemli değişkenlerinden olan yönlendirme sürecinin birey ve toplum yaşamındaki önemi yadsınamaz.</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214414" y="1357298"/>
            <a:ext cx="7358114" cy="2893100"/>
          </a:xfrm>
          <a:prstGeom prst="rect">
            <a:avLst/>
          </a:prstGeom>
        </p:spPr>
        <p:txBody>
          <a:bodyPr wrap="square">
            <a:spAutoFit/>
          </a:bodyPr>
          <a:lstStyle/>
          <a:p>
            <a:r>
              <a:rPr lang="tr-TR" sz="2000" b="1" dirty="0" smtClean="0"/>
              <a:t>ETKİLİ REHBERLİK VE DOĞRU YÖNLENDİRMENİN ÖNEMİ</a:t>
            </a:r>
          </a:p>
          <a:p>
            <a:endParaRPr lang="tr-TR" dirty="0" smtClean="0"/>
          </a:p>
          <a:p>
            <a:r>
              <a:rPr lang="tr-TR" dirty="0" smtClean="0"/>
              <a:t>  Öğrencilerin kendilerini tanımaları potansiyellerini en iyi şekilde kullanabilmeleri kendisiyle barışık ve çevresiyle uyumlu olabilmeleri, ilgi, yetenek, başarı ve değerleri doğrultusunda gerçekçi karar verebilmeleri ve böylelikle kendilerine en uygun olan alana ve/veya mesleğe yönelebilmeleri gelecek nesillerin dolayısıyla ülkenin refahı ve mutluluğu artacaktır. Bu da öğrencinin eğitim basamakların da ilerlerken sağlıklı bir şekilde yönlendirmeleriyle olabilir. Bunun için yönlendirme çalışmaları oldukça önemlidir.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928662" y="1142984"/>
            <a:ext cx="7572428" cy="3785652"/>
          </a:xfrm>
          <a:prstGeom prst="rect">
            <a:avLst/>
          </a:prstGeom>
        </p:spPr>
        <p:txBody>
          <a:bodyPr wrap="square">
            <a:spAutoFit/>
          </a:bodyPr>
          <a:lstStyle/>
          <a:p>
            <a:r>
              <a:rPr lang="tr-TR" sz="2400" dirty="0" smtClean="0"/>
              <a:t>      </a:t>
            </a:r>
            <a:r>
              <a:rPr lang="tr-TR" sz="2400" b="1" dirty="0" smtClean="0"/>
              <a:t>YETENEKLER, MESLEKİ İLGİ, DEĞERLER; </a:t>
            </a:r>
          </a:p>
          <a:p>
            <a:r>
              <a:rPr lang="tr-TR" sz="2400" b="1" dirty="0" smtClean="0"/>
              <a:t>    ETKİLİ REHBERLİK VE DOĞRU YÖNLENDİRME</a:t>
            </a:r>
          </a:p>
          <a:p>
            <a:r>
              <a:rPr lang="tr-TR" sz="2400" b="1" dirty="0" smtClean="0"/>
              <a:t>                          SUNUM İÇERİĞİ</a:t>
            </a:r>
          </a:p>
          <a:p>
            <a:endParaRPr lang="tr-TR" sz="2400" dirty="0" smtClean="0"/>
          </a:p>
          <a:p>
            <a:r>
              <a:rPr lang="tr-TR" sz="2400" dirty="0" smtClean="0"/>
              <a:t>1-Meslek Gelişim Süreci</a:t>
            </a:r>
          </a:p>
          <a:p>
            <a:r>
              <a:rPr lang="tr-TR" sz="2400" dirty="0" smtClean="0"/>
              <a:t>2-Yetenek</a:t>
            </a:r>
          </a:p>
          <a:p>
            <a:r>
              <a:rPr lang="tr-TR" sz="2400" dirty="0" smtClean="0"/>
              <a:t>3-İlgi</a:t>
            </a:r>
          </a:p>
          <a:p>
            <a:r>
              <a:rPr lang="tr-TR" sz="2400" dirty="0" smtClean="0"/>
              <a:t>4-Mesleki Değer</a:t>
            </a:r>
          </a:p>
          <a:p>
            <a:r>
              <a:rPr lang="tr-TR" sz="2400" dirty="0" smtClean="0"/>
              <a:t>5-Etkili Rehberlik ve Doğru Yönlendirme</a:t>
            </a:r>
          </a:p>
          <a:p>
            <a:r>
              <a:rPr lang="tr-TR" sz="2400" dirty="0" smtClean="0"/>
              <a:t>6-İlgi, Yetenek ve Değerlerin Tespiti</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285852" y="428604"/>
            <a:ext cx="7572396" cy="6186309"/>
          </a:xfrm>
          <a:prstGeom prst="rect">
            <a:avLst/>
          </a:prstGeom>
        </p:spPr>
        <p:txBody>
          <a:bodyPr wrap="square">
            <a:spAutoFit/>
          </a:bodyPr>
          <a:lstStyle/>
          <a:p>
            <a:r>
              <a:rPr lang="tr-TR" dirty="0" smtClean="0"/>
              <a:t>                                           </a:t>
            </a:r>
            <a:r>
              <a:rPr lang="tr-TR" b="1" dirty="0" smtClean="0"/>
              <a:t>GİRİŞ</a:t>
            </a:r>
          </a:p>
          <a:p>
            <a:r>
              <a:rPr lang="tr-TR" dirty="0" smtClean="0"/>
              <a:t>Belli bir eğitim ile kazanılan, sistemli bilgi ve becerilere dayalı, insanlara yararlı mal üretmek, hizmet vermek ve karşılığında para kazanmak için yapılan, kuralları belirlenmiş işe meslek denir.</a:t>
            </a:r>
          </a:p>
          <a:p>
            <a:r>
              <a:rPr lang="tr-TR" dirty="0" smtClean="0"/>
              <a:t>Meslek seçiminin sağlıklı bir şekilde yapılması hayatımızın akışını değiştirecek; hayatımızı şekillendirecek sonuçları doğuracak olmasından ötürü oldukça önemlidir.</a:t>
            </a:r>
          </a:p>
          <a:p>
            <a:r>
              <a:rPr lang="tr-TR" dirty="0" smtClean="0"/>
              <a:t>Sahip olunan meslek sayesinde maddi gelir elde edip, manevi olarak doyum sağlarız.Mesleğimizi mutlulukla ve başarılı bir şekilde icra edersek hayattan zevk alırız.</a:t>
            </a:r>
          </a:p>
          <a:p>
            <a:r>
              <a:rPr lang="tr-TR" dirty="0" smtClean="0"/>
              <a:t>Mesleğimiz sayesinde elde edeceğimiz maddi kazanç, hedeflerimizi gerçekleşmek için bir araç olur.Örneğin; evlenme; ev kurma, ev, arsa, araba sahibi olma, sosyal güvencenin olması, dünyayı gezip dolaşma, yardıma ihtiyaç duyan yakınlarımıza maddi destek sağlama gibi maddi yeterlilik isteyen hedeflerimizi mesleğimizden sağladığımız maddi kazanç ile elde ederiz.</a:t>
            </a:r>
          </a:p>
          <a:p>
            <a:r>
              <a:rPr lang="tr-TR" dirty="0" smtClean="0"/>
              <a:t>Meslek, hayatımıza ilişkin bir çerçeve oluşturur. Sahip olunacak meslekle zamanımızı nasıl geçireceğimiz; çalışmaya ne kadar zaman harcayacağımız, özel yaşamımıza ne kadar zaman ayırabileceğimiz gibi yaşamımızla ilgili büyük önem arz eden durumlar netleşir.</a:t>
            </a:r>
          </a:p>
          <a:p>
            <a:r>
              <a:rPr lang="tr-TR" dirty="0" smtClean="0"/>
              <a:t>Özetle meslek seçimi aynı zamanda hayatımızın biçimini de seçmek olarak değerlendirilebilir.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357290" y="889844"/>
            <a:ext cx="7215238" cy="4308872"/>
          </a:xfrm>
          <a:prstGeom prst="rect">
            <a:avLst/>
          </a:prstGeom>
        </p:spPr>
        <p:txBody>
          <a:bodyPr wrap="square">
            <a:spAutoFit/>
          </a:bodyPr>
          <a:lstStyle/>
          <a:p>
            <a:r>
              <a:rPr lang="tr-TR" dirty="0" smtClean="0"/>
              <a:t>Meslek seçimi bir anda verilen kararla şekillenen bir süreç olmayıp tam tersine yıllar süren bir gelişim sürecinin sonunda oluşur ve meslek seçimi süreci çeşitli faktörlerden etkilenir..</a:t>
            </a:r>
          </a:p>
          <a:p>
            <a:endParaRPr lang="tr-TR" dirty="0" smtClean="0"/>
          </a:p>
          <a:p>
            <a:r>
              <a:rPr lang="tr-TR" sz="2000" b="1" dirty="0" smtClean="0">
                <a:solidFill>
                  <a:schemeClr val="accent6">
                    <a:lumMod val="60000"/>
                    <a:lumOff val="40000"/>
                  </a:schemeClr>
                </a:solidFill>
              </a:rPr>
              <a:t>                     MESLEK GELİŞİM SÜRECİ</a:t>
            </a:r>
          </a:p>
          <a:p>
            <a:endParaRPr lang="tr-TR" sz="2000" b="1" dirty="0" smtClean="0">
              <a:solidFill>
                <a:schemeClr val="accent6">
                  <a:lumMod val="60000"/>
                  <a:lumOff val="40000"/>
                </a:schemeClr>
              </a:solidFill>
            </a:endParaRPr>
          </a:p>
          <a:p>
            <a:r>
              <a:rPr lang="tr-TR" dirty="0" smtClean="0">
                <a:solidFill>
                  <a:srgbClr val="FF0000"/>
                </a:solidFill>
              </a:rPr>
              <a:t>A)5-11YaşAralığı(Hayal Dönemi); </a:t>
            </a:r>
            <a:r>
              <a:rPr lang="tr-TR" dirty="0" smtClean="0"/>
              <a:t>Çocukların hayal döneminde meslek seçimine dair; ilgilerini, yeteneklerini, meslek değerlerini, kişilik özelliklerini, iş gücü piyasası gibi faktörleri hesaba katabilecek düzeyde olmamaları gelişimsel açıdan gayet doğal bir durumdur. Bu dönemde mesleklerle ilgili hayaller kurulur. Çocuklar, babalarının mesleği veya çevrelerinde, medyada gördükleri birisininki gibi bir mesleğe sahip olduğunu hayal eder. Bulundukları yaş aralığındaki mesleki tercih ifadeleri bu açıdan gerçek seçimi yansıtmayan hayali ifadelerdir.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357290" y="1000108"/>
            <a:ext cx="7429552" cy="4247317"/>
          </a:xfrm>
          <a:prstGeom prst="rect">
            <a:avLst/>
          </a:prstGeom>
        </p:spPr>
        <p:txBody>
          <a:bodyPr wrap="square">
            <a:spAutoFit/>
          </a:bodyPr>
          <a:lstStyle/>
          <a:p>
            <a:r>
              <a:rPr lang="tr-TR" dirty="0" smtClean="0">
                <a:solidFill>
                  <a:srgbClr val="FF0000"/>
                </a:solidFill>
              </a:rPr>
              <a:t>B)11-17 Yaş Aralığı (Deneme Dönemi);  </a:t>
            </a:r>
          </a:p>
          <a:p>
            <a:r>
              <a:rPr lang="tr-TR" dirty="0" smtClean="0"/>
              <a:t>Deneme döneminde çocukların yetenekleri, ilgileri, meslek değerleri, kişilik özellikleri ve iş gücü piyasası gibi faktörlerin mesleki seçim sürecinde ne kadar önemli olduklarını zamanla daha iyi kavrayacak ve mesleki seçimlerine daha sağlıklı yön verebilecekler. Bu dönemin sonunda, yukarıda sıralanan faktörlerle uyumluluk gösteren meslekleri öğrencilere sunabilecek bir üniversite bölümüne gidilerek gerçekçi mesleki seçim dönemine geçiş yapmış olacaklar. </a:t>
            </a:r>
          </a:p>
          <a:p>
            <a:endParaRPr lang="tr-TR" dirty="0" smtClean="0"/>
          </a:p>
          <a:p>
            <a:r>
              <a:rPr lang="tr-TR" dirty="0" smtClean="0">
                <a:solidFill>
                  <a:srgbClr val="FF0000"/>
                </a:solidFill>
              </a:rPr>
              <a:t>C)17-23Yaş Aralığında (Gerçekçi Dönem); </a:t>
            </a:r>
            <a:r>
              <a:rPr lang="tr-TR" dirty="0" smtClean="0"/>
              <a:t>Öğrenciler gerçekçi mesleki seçim döneminde ise üniversite eğitimi ve çeşitli diğer mesleki eğitimleri alıp,eğitim sonrası iş olanakları, meslek değerleriyle uyum gibi faktörleri hesaba katarak nihayet belirli bir mesleki tercihin üzerinde yoğunlaşacaklar. Dönemin sonunda ise seçilen mesleğin icra edileceği alanı belirleyip böylece çalışma hayatına başlayacaklar.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357290" y="714356"/>
            <a:ext cx="6786610" cy="4431983"/>
          </a:xfrm>
          <a:prstGeom prst="rect">
            <a:avLst/>
          </a:prstGeom>
        </p:spPr>
        <p:txBody>
          <a:bodyPr wrap="square">
            <a:spAutoFit/>
          </a:bodyPr>
          <a:lstStyle/>
          <a:p>
            <a:r>
              <a:rPr lang="tr-TR" sz="3200" dirty="0" smtClean="0">
                <a:solidFill>
                  <a:schemeClr val="accent1"/>
                </a:solidFill>
              </a:rPr>
              <a:t>          </a:t>
            </a:r>
            <a:r>
              <a:rPr lang="tr-TR" sz="4000" b="1" dirty="0" smtClean="0">
                <a:solidFill>
                  <a:schemeClr val="accent2"/>
                </a:solidFill>
              </a:rPr>
              <a:t>Y E T E N EK</a:t>
            </a:r>
            <a:endParaRPr lang="tr-TR" sz="4400" b="1" dirty="0" smtClean="0">
              <a:solidFill>
                <a:schemeClr val="accent2"/>
              </a:solidFill>
            </a:endParaRPr>
          </a:p>
          <a:p>
            <a:r>
              <a:rPr lang="tr-TR" sz="4400" dirty="0" smtClean="0">
                <a:solidFill>
                  <a:schemeClr val="accent2"/>
                </a:solidFill>
              </a:rPr>
              <a:t> </a:t>
            </a:r>
            <a:r>
              <a:rPr lang="tr-TR" dirty="0" smtClean="0"/>
              <a:t>Bir kimsenin bir şeyi öğrenme ve yapabilme gücüne denir.        Yeteneklerimiz,anne-babamızdan genetiksel olarak aldığımız genom ile yani kromozomlarla bize aktarılan; doğuştan sahip olduğumuz özelliklerimizdir.</a:t>
            </a:r>
          </a:p>
          <a:p>
            <a:endParaRPr lang="tr-TR" dirty="0" smtClean="0"/>
          </a:p>
          <a:p>
            <a:r>
              <a:rPr lang="tr-TR" dirty="0" smtClean="0"/>
              <a:t>  Yeteneklerimiz kalıtsal özellikler taşımalarının yanında aynı zamanda çevresel koşulların etkisiyle ve eğitimle geliştirilebilen yapıdadırlar.</a:t>
            </a:r>
          </a:p>
          <a:p>
            <a:endParaRPr lang="tr-TR" dirty="0" smtClean="0"/>
          </a:p>
          <a:p>
            <a:r>
              <a:rPr lang="tr-TR" dirty="0" smtClean="0"/>
              <a:t>NELERİ YAPABİLİRİM? &amp; NELERİ YAPMAKTA İYİYİM?</a:t>
            </a:r>
          </a:p>
          <a:p>
            <a:r>
              <a:rPr lang="tr-TR" dirty="0" smtClean="0"/>
              <a:t>soruları, yetenekli olunan alanların anlaşılabilmesi, keşfedilebilmesi için sorulabilir.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357290" y="500042"/>
            <a:ext cx="7215238" cy="2492990"/>
          </a:xfrm>
          <a:prstGeom prst="rect">
            <a:avLst/>
          </a:prstGeom>
        </p:spPr>
        <p:txBody>
          <a:bodyPr wrap="square">
            <a:spAutoFit/>
          </a:bodyPr>
          <a:lstStyle/>
          <a:p>
            <a:r>
              <a:rPr lang="tr-TR" sz="2400" b="1" dirty="0" smtClean="0">
                <a:solidFill>
                  <a:schemeClr val="accent4">
                    <a:lumMod val="75000"/>
                  </a:schemeClr>
                </a:solidFill>
              </a:rPr>
              <a:t>                 YETENEK VE BECERİ</a:t>
            </a:r>
          </a:p>
          <a:p>
            <a:endParaRPr lang="tr-TR" sz="2400" b="1" dirty="0" smtClean="0">
              <a:solidFill>
                <a:schemeClr val="accent4">
                  <a:lumMod val="75000"/>
                </a:schemeClr>
              </a:solidFill>
            </a:endParaRPr>
          </a:p>
          <a:p>
            <a:r>
              <a:rPr lang="tr-TR" dirty="0" smtClean="0"/>
              <a:t>Birbirine yakın anlamda olan kavramlardır. Çoğu zaman farkında olmadan birbirlerinin yerine kullanılırlar fakat ikisi arasında ince bir fark vardır.</a:t>
            </a:r>
          </a:p>
          <a:p>
            <a:endParaRPr lang="tr-TR" dirty="0" smtClean="0"/>
          </a:p>
          <a:p>
            <a:r>
              <a:rPr lang="tr-TR" b="1" dirty="0" smtClean="0"/>
              <a:t>      Yetenek  </a:t>
            </a:r>
            <a:r>
              <a:rPr lang="tr-TR" dirty="0" smtClean="0"/>
              <a:t>                                                           </a:t>
            </a:r>
            <a:r>
              <a:rPr lang="tr-TR" b="1" dirty="0" smtClean="0"/>
              <a:t> Beceri</a:t>
            </a:r>
          </a:p>
          <a:p>
            <a:endParaRPr lang="tr-TR" dirty="0"/>
          </a:p>
        </p:txBody>
      </p:sp>
      <p:graphicFrame>
        <p:nvGraphicFramePr>
          <p:cNvPr id="3" name="2 Tablo"/>
          <p:cNvGraphicFramePr>
            <a:graphicFrameLocks noGrp="1"/>
          </p:cNvGraphicFramePr>
          <p:nvPr/>
        </p:nvGraphicFramePr>
        <p:xfrm>
          <a:off x="1285852" y="2786058"/>
          <a:ext cx="3251836" cy="3501118"/>
        </p:xfrm>
        <a:graphic>
          <a:graphicData uri="http://schemas.openxmlformats.org/drawingml/2006/table">
            <a:tbl>
              <a:tblPr>
                <a:tableStyleId>{69C7853C-536D-4A76-A0AE-DD22124D55A5}</a:tableStyleId>
              </a:tblPr>
              <a:tblGrid>
                <a:gridCol w="3251836"/>
              </a:tblGrid>
              <a:tr h="3501118">
                <a:tc>
                  <a:txBody>
                    <a:bodyPr/>
                    <a:lstStyle/>
                    <a:p>
                      <a:r>
                        <a:rPr kumimoji="0" lang="tr-TR" kern="1200" dirty="0" smtClean="0"/>
                        <a:t>•Yetenek, bireyin performansına yansıtacağı potansiyeldir.</a:t>
                      </a:r>
                    </a:p>
                    <a:p>
                      <a:r>
                        <a:rPr kumimoji="0" lang="tr-TR" kern="1200" dirty="0" smtClean="0"/>
                        <a:t>•Yeteneğin oluşmasında kalıtsal özelliklerin etkisi daha fazladır.</a:t>
                      </a:r>
                    </a:p>
                    <a:p>
                      <a:r>
                        <a:rPr kumimoji="0" lang="tr-TR" kern="1200" dirty="0" smtClean="0"/>
                        <a:t>•Yetenek doğuştan gelir.</a:t>
                      </a:r>
                    </a:p>
                    <a:p>
                      <a:r>
                        <a:rPr kumimoji="0" lang="tr-TR" kern="1200" dirty="0" smtClean="0"/>
                        <a:t>•Herhangi bir alanda yetenekli</a:t>
                      </a:r>
                    </a:p>
                    <a:p>
                      <a:r>
                        <a:rPr kumimoji="0" lang="tr-TR" kern="1200" dirty="0" smtClean="0"/>
                        <a:t>olunabilir. Sözel yetenek, sayısal yetenek, resim yeteneği, müzik yeteneği, spor</a:t>
                      </a:r>
                      <a:r>
                        <a:rPr kumimoji="0" lang="tr-TR" kern="1200" baseline="0" dirty="0" smtClean="0"/>
                        <a:t> </a:t>
                      </a:r>
                      <a:r>
                        <a:rPr kumimoji="0" lang="tr-TR" kern="1200" dirty="0" smtClean="0"/>
                        <a:t>yeteneği..</a:t>
                      </a:r>
                      <a:endParaRPr lang="tr-TR" dirty="0"/>
                    </a:p>
                  </a:txBody>
                  <a:tcPr/>
                </a:tc>
              </a:tr>
            </a:tbl>
          </a:graphicData>
        </a:graphic>
      </p:graphicFrame>
      <p:graphicFrame>
        <p:nvGraphicFramePr>
          <p:cNvPr id="4" name="3 Tablo"/>
          <p:cNvGraphicFramePr>
            <a:graphicFrameLocks noGrp="1"/>
          </p:cNvGraphicFramePr>
          <p:nvPr/>
        </p:nvGraphicFramePr>
        <p:xfrm>
          <a:off x="4857752" y="2714620"/>
          <a:ext cx="3929090" cy="3571900"/>
        </p:xfrm>
        <a:graphic>
          <a:graphicData uri="http://schemas.openxmlformats.org/drawingml/2006/table">
            <a:tbl>
              <a:tblPr/>
              <a:tblGrid>
                <a:gridCol w="3929090"/>
              </a:tblGrid>
              <a:tr h="3571900">
                <a:tc>
                  <a:txBody>
                    <a:bodyPr/>
                    <a:lstStyle/>
                    <a:p>
                      <a:r>
                        <a:rPr kumimoji="0" lang="tr-TR" kern="1200" dirty="0" smtClean="0">
                          <a:solidFill>
                            <a:schemeClr val="tx1"/>
                          </a:solidFill>
                          <a:latin typeface="+mn-lt"/>
                          <a:ea typeface="+mn-ea"/>
                          <a:cs typeface="+mn-cs"/>
                        </a:rPr>
                        <a:t>•Beceri, bireyin ondan istenen işi yapabilecek düzeyde olması anlamına gelir.</a:t>
                      </a:r>
                    </a:p>
                    <a:p>
                      <a:r>
                        <a:rPr kumimoji="0" lang="tr-TR" kern="1200" dirty="0" smtClean="0">
                          <a:solidFill>
                            <a:schemeClr val="tx1"/>
                          </a:solidFill>
                          <a:latin typeface="+mn-lt"/>
                          <a:ea typeface="+mn-ea"/>
                          <a:cs typeface="+mn-cs"/>
                        </a:rPr>
                        <a:t>•Beceride ise çevresel koşulların etkisi daha fazladır.</a:t>
                      </a:r>
                    </a:p>
                    <a:p>
                      <a:r>
                        <a:rPr kumimoji="0" lang="tr-TR" kern="1200" dirty="0" smtClean="0">
                          <a:solidFill>
                            <a:schemeClr val="tx1"/>
                          </a:solidFill>
                          <a:latin typeface="+mn-lt"/>
                          <a:ea typeface="+mn-ea"/>
                          <a:cs typeface="+mn-cs"/>
                        </a:rPr>
                        <a:t>•Beceri kazanmak yetenekli olmayı gerektirir ve zaman isteyen bir</a:t>
                      </a:r>
                      <a:r>
                        <a:rPr kumimoji="0" lang="tr-TR" kern="1200" baseline="0" dirty="0" smtClean="0">
                          <a:solidFill>
                            <a:schemeClr val="tx1"/>
                          </a:solidFill>
                          <a:latin typeface="+mn-lt"/>
                          <a:ea typeface="+mn-ea"/>
                          <a:cs typeface="+mn-cs"/>
                        </a:rPr>
                        <a:t> </a:t>
                      </a:r>
                      <a:r>
                        <a:rPr kumimoji="0" lang="tr-TR" kern="1200" dirty="0" smtClean="0">
                          <a:solidFill>
                            <a:schemeClr val="tx1"/>
                          </a:solidFill>
                          <a:latin typeface="+mn-lt"/>
                          <a:ea typeface="+mn-ea"/>
                          <a:cs typeface="+mn-cs"/>
                        </a:rPr>
                        <a:t>durumdur.</a:t>
                      </a:r>
                    </a:p>
                    <a:p>
                      <a:r>
                        <a:rPr kumimoji="0" lang="tr-TR" kern="1200" dirty="0" smtClean="0">
                          <a:solidFill>
                            <a:schemeClr val="tx1"/>
                          </a:solidFill>
                          <a:latin typeface="+mn-lt"/>
                          <a:ea typeface="+mn-ea"/>
                          <a:cs typeface="+mn-cs"/>
                        </a:rPr>
                        <a:t>•Yetenekli olunan alanda beceri sahibi olunabilmesi için o alana ilgi duyulması ve o alanla ilgili faaliyetlere zaman ayrılması gerekir.</a:t>
                      </a:r>
                      <a:endParaRPr lang="tr-TR"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2"/>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428728" y="1285860"/>
            <a:ext cx="7286676" cy="3416320"/>
          </a:xfrm>
          <a:prstGeom prst="rect">
            <a:avLst/>
          </a:prstGeom>
        </p:spPr>
        <p:txBody>
          <a:bodyPr wrap="square">
            <a:spAutoFit/>
          </a:bodyPr>
          <a:lstStyle/>
          <a:p>
            <a:endParaRPr lang="tr-TR" dirty="0" smtClean="0"/>
          </a:p>
          <a:p>
            <a:r>
              <a:rPr lang="tr-TR" dirty="0" smtClean="0"/>
              <a:t>Beceri; potansiyel, ilgi ve koşulların etkileşimi sonucunda ulaşılan noktayı gösterir.</a:t>
            </a:r>
          </a:p>
          <a:p>
            <a:endParaRPr lang="tr-TR" dirty="0" smtClean="0"/>
          </a:p>
          <a:p>
            <a:r>
              <a:rPr lang="tr-TR" dirty="0" smtClean="0"/>
              <a:t>İkisi de futbolcu olan kişilerden birisi çalım becerileriyle adam eksiltirken diğeri aynı şekilde etkili çalım becerilerine sahip olmayabilir.</a:t>
            </a:r>
          </a:p>
          <a:p>
            <a:endParaRPr lang="tr-TR" dirty="0" smtClean="0"/>
          </a:p>
          <a:p>
            <a:r>
              <a:rPr lang="tr-TR" dirty="0" smtClean="0"/>
              <a:t>Birisi yüksek oranda isabetli pas atma ve şut atma becerilerine sahipken diğeri bu becerilere sahip olmayabilir.</a:t>
            </a:r>
          </a:p>
          <a:p>
            <a:endParaRPr lang="tr-TR" dirty="0" smtClean="0"/>
          </a:p>
          <a:p>
            <a:r>
              <a:rPr lang="tr-TR" dirty="0" smtClean="0"/>
              <a:t>Bu; ikisinin yetenekli olduğu ortak alandaki farklı beceri düzeylerinde bulunmalarının sonucudur.</a:t>
            </a:r>
          </a:p>
        </p:txBody>
      </p:sp>
      <p:sp>
        <p:nvSpPr>
          <p:cNvPr id="3" name="2 Dikdörtgen"/>
          <p:cNvSpPr/>
          <p:nvPr/>
        </p:nvSpPr>
        <p:spPr>
          <a:xfrm>
            <a:off x="3143240" y="857232"/>
            <a:ext cx="2786082" cy="369332"/>
          </a:xfrm>
          <a:prstGeom prst="rect">
            <a:avLst/>
          </a:prstGeom>
        </p:spPr>
        <p:txBody>
          <a:bodyPr wrap="square">
            <a:spAutoFit/>
          </a:bodyPr>
          <a:lstStyle/>
          <a:p>
            <a:r>
              <a:rPr lang="tr-TR" b="1" dirty="0" smtClean="0">
                <a:solidFill>
                  <a:schemeClr val="accent5">
                    <a:lumMod val="75000"/>
                  </a:schemeClr>
                </a:solidFill>
              </a:rPr>
              <a:t>YETENEK VE BECERİ</a:t>
            </a:r>
            <a:endParaRPr lang="tr-TR" b="1" dirty="0">
              <a:solidFill>
                <a:schemeClr val="accent5">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285852" y="571480"/>
            <a:ext cx="7429552" cy="4893647"/>
          </a:xfrm>
          <a:prstGeom prst="rect">
            <a:avLst/>
          </a:prstGeom>
        </p:spPr>
        <p:txBody>
          <a:bodyPr wrap="square">
            <a:spAutoFit/>
          </a:bodyPr>
          <a:lstStyle/>
          <a:p>
            <a:r>
              <a:rPr lang="tr-TR" sz="2400" b="1" dirty="0" smtClean="0">
                <a:solidFill>
                  <a:schemeClr val="accent2"/>
                </a:solidFill>
              </a:rPr>
              <a:t>                   YETENEK ALANLARI</a:t>
            </a:r>
          </a:p>
          <a:p>
            <a:endParaRPr lang="tr-TR" dirty="0" smtClean="0">
              <a:solidFill>
                <a:srgbClr val="FF0000"/>
              </a:solidFill>
            </a:endParaRPr>
          </a:p>
          <a:p>
            <a:r>
              <a:rPr lang="tr-TR" dirty="0" smtClean="0">
                <a:solidFill>
                  <a:srgbClr val="FF0000"/>
                </a:solidFill>
              </a:rPr>
              <a:t>  Sözel-Dilsel Zeka;</a:t>
            </a:r>
          </a:p>
          <a:p>
            <a:r>
              <a:rPr lang="tr-TR" dirty="0" smtClean="0"/>
              <a:t>Akademik başarıyla ilişkili olan genel zekanın temel unsurudur.Okuma, yazma,dinleme, konuşmada kelimeleri etkili kullanma yeteneğidir.</a:t>
            </a:r>
          </a:p>
          <a:p>
            <a:r>
              <a:rPr lang="tr-TR" dirty="0" smtClean="0">
                <a:solidFill>
                  <a:srgbClr val="FF0000"/>
                </a:solidFill>
              </a:rPr>
              <a:t>  Mantıksal-Matematiksel Zeka</a:t>
            </a:r>
          </a:p>
          <a:p>
            <a:r>
              <a:rPr lang="tr-TR" dirty="0" smtClean="0"/>
              <a:t>Genel zekanın temel unsurlarından biridir.Hesaplama becerisi, mantıksal nedensellik ilişkisi kurma, karmaşık problemleri çözme becerilerini kapsar.</a:t>
            </a:r>
          </a:p>
          <a:p>
            <a:r>
              <a:rPr lang="tr-TR" dirty="0" smtClean="0">
                <a:solidFill>
                  <a:srgbClr val="FF0000"/>
                </a:solidFill>
              </a:rPr>
              <a:t>  Müziksel Zeka</a:t>
            </a:r>
          </a:p>
          <a:p>
            <a:r>
              <a:rPr lang="tr-TR" dirty="0" smtClean="0"/>
              <a:t>Sesin ritim ve tınısına ayrıca sesin duygusal boyutuna duyarlı olmayı gerektiren becerileri kapsar.</a:t>
            </a:r>
          </a:p>
          <a:p>
            <a:r>
              <a:rPr lang="tr-TR" dirty="0" smtClean="0">
                <a:solidFill>
                  <a:srgbClr val="FF0000"/>
                </a:solidFill>
              </a:rPr>
              <a:t>  </a:t>
            </a:r>
            <a:r>
              <a:rPr lang="tr-TR" dirty="0" err="1" smtClean="0">
                <a:solidFill>
                  <a:srgbClr val="FF0000"/>
                </a:solidFill>
              </a:rPr>
              <a:t>Kinestetik</a:t>
            </a:r>
            <a:r>
              <a:rPr lang="tr-TR" dirty="0" smtClean="0">
                <a:solidFill>
                  <a:srgbClr val="FF0000"/>
                </a:solidFill>
              </a:rPr>
              <a:t>-Görsel-Bedensel Zeka</a:t>
            </a:r>
          </a:p>
          <a:p>
            <a:r>
              <a:rPr lang="tr-TR" dirty="0" smtClean="0"/>
              <a:t>Bu zeka türü bedensel etkinliklerde başarılı olmayı sağlar. Görsel, bedensel, sportif becerileri ve dikkat, kontrol, çeviklik gibi özellikleri kapsayan zeka türüdür.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1710</Words>
  <Application>Microsoft Office PowerPoint</Application>
  <PresentationFormat>Ekran Gösterisi (4:3)</PresentationFormat>
  <Paragraphs>168</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Gill Sans MT</vt:lpstr>
      <vt:lpstr>Verdana</vt:lpstr>
      <vt:lpstr>Wingdings 2</vt:lpstr>
      <vt:lpstr>Gündönümü</vt:lpstr>
      <vt:lpstr>YETENEKLER, MESLEKİ İLGİ, DEĞERLER  ETKİLİ REHBERLİK VE DOĞRU YÖNLENDİRME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İLGİ ALANLARI</vt:lpstr>
      <vt:lpstr>M E S L EK  D E Ğ E R L ER İ</vt:lpstr>
      <vt:lpstr>  MESLEK DEĞERLERİ</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YETENEKLER, MESLEKİ İLGİ, DEĞERLER  ETKİLİ REHBERLİK VE DOĞRU YÖNLENDİRME</dc:title>
  <dc:creator>pc</dc:creator>
  <cp:lastModifiedBy>OKUL</cp:lastModifiedBy>
  <cp:revision>3</cp:revision>
  <dcterms:modified xsi:type="dcterms:W3CDTF">2025-02-17T12:11:06Z</dcterms:modified>
</cp:coreProperties>
</file>