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7" r:id="rId2"/>
    <p:sldId id="257" r:id="rId3"/>
    <p:sldId id="258" r:id="rId4"/>
    <p:sldId id="259" r:id="rId5"/>
    <p:sldId id="260" r:id="rId6"/>
    <p:sldId id="261" r:id="rId7"/>
    <p:sldId id="273" r:id="rId8"/>
    <p:sldId id="274" r:id="rId9"/>
    <p:sldId id="275" r:id="rId10"/>
    <p:sldId id="262" r:id="rId11"/>
    <p:sldId id="263" r:id="rId12"/>
    <p:sldId id="264" r:id="rId13"/>
    <p:sldId id="290" r:id="rId14"/>
    <p:sldId id="265" r:id="rId15"/>
    <p:sldId id="266" r:id="rId16"/>
    <p:sldId id="268" r:id="rId17"/>
    <p:sldId id="270" r:id="rId18"/>
    <p:sldId id="271" r:id="rId19"/>
    <p:sldId id="272" r:id="rId20"/>
    <p:sldId id="276" r:id="rId21"/>
    <p:sldId id="277" r:id="rId22"/>
    <p:sldId id="278" r:id="rId23"/>
    <p:sldId id="279" r:id="rId24"/>
    <p:sldId id="280" r:id="rId25"/>
    <p:sldId id="281" r:id="rId26"/>
    <p:sldId id="282" r:id="rId27"/>
    <p:sldId id="285" r:id="rId28"/>
    <p:sldId id="286" r:id="rId2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28" autoAdjust="0"/>
    <p:restoredTop sz="94660"/>
  </p:normalViewPr>
  <p:slideViewPr>
    <p:cSldViewPr snapToGrid="0">
      <p:cViewPr>
        <p:scale>
          <a:sx n="76" d="100"/>
          <a:sy n="76" d="100"/>
        </p:scale>
        <p:origin x="-66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E97455-E7BC-465F-9728-D22385D2DCA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61BEC2AA-C33C-437D-8F96-F871754A7355}">
      <dgm:prSet>
        <dgm:style>
          <a:lnRef idx="1">
            <a:schemeClr val="accent4"/>
          </a:lnRef>
          <a:fillRef idx="2">
            <a:schemeClr val="accent4"/>
          </a:fillRef>
          <a:effectRef idx="1">
            <a:schemeClr val="accent4"/>
          </a:effectRef>
          <a:fontRef idx="minor">
            <a:schemeClr val="dk1"/>
          </a:fontRef>
        </dgm:style>
      </dgm:prSet>
      <dgm:spPr/>
      <dgm:t>
        <a:bodyPr/>
        <a:lstStyle/>
        <a:p>
          <a:pPr algn="ctr" rtl="0"/>
          <a:r>
            <a:rPr lang="tr-TR" b="1" smtClean="0"/>
            <a:t>Şiddet Nedir?</a:t>
          </a:r>
          <a:endParaRPr lang="tr-TR"/>
        </a:p>
      </dgm:t>
    </dgm:pt>
    <dgm:pt modelId="{C56FA5B2-A814-467C-A668-1B5BF37F4868}" type="parTrans" cxnId="{BECC9155-4A77-4B4D-BF45-63ABD392B88F}">
      <dgm:prSet/>
      <dgm:spPr/>
      <dgm:t>
        <a:bodyPr/>
        <a:lstStyle/>
        <a:p>
          <a:endParaRPr lang="tr-TR"/>
        </a:p>
      </dgm:t>
    </dgm:pt>
    <dgm:pt modelId="{A1864C3B-4BF4-4D0D-9D1E-C599D383AE86}" type="sibTrans" cxnId="{BECC9155-4A77-4B4D-BF45-63ABD392B88F}">
      <dgm:prSet/>
      <dgm:spPr/>
      <dgm:t>
        <a:bodyPr/>
        <a:lstStyle/>
        <a:p>
          <a:endParaRPr lang="tr-TR"/>
        </a:p>
      </dgm:t>
    </dgm:pt>
    <dgm:pt modelId="{8D895A99-5449-4D57-80D3-B9F82AA1416D}" type="pres">
      <dgm:prSet presAssocID="{EEE97455-E7BC-465F-9728-D22385D2DCA9}" presName="linear" presStyleCnt="0">
        <dgm:presLayoutVars>
          <dgm:animLvl val="lvl"/>
          <dgm:resizeHandles val="exact"/>
        </dgm:presLayoutVars>
      </dgm:prSet>
      <dgm:spPr/>
      <dgm:t>
        <a:bodyPr/>
        <a:lstStyle/>
        <a:p>
          <a:endParaRPr lang="tr-TR"/>
        </a:p>
      </dgm:t>
    </dgm:pt>
    <dgm:pt modelId="{E8D053D3-8307-406C-8496-17365F91BA70}" type="pres">
      <dgm:prSet presAssocID="{61BEC2AA-C33C-437D-8F96-F871754A7355}" presName="parentText" presStyleLbl="node1" presStyleIdx="0" presStyleCnt="1">
        <dgm:presLayoutVars>
          <dgm:chMax val="0"/>
          <dgm:bulletEnabled val="1"/>
        </dgm:presLayoutVars>
      </dgm:prSet>
      <dgm:spPr/>
      <dgm:t>
        <a:bodyPr/>
        <a:lstStyle/>
        <a:p>
          <a:endParaRPr lang="tr-TR"/>
        </a:p>
      </dgm:t>
    </dgm:pt>
  </dgm:ptLst>
  <dgm:cxnLst>
    <dgm:cxn modelId="{FA006647-F1AA-46A8-ACB7-BFFEDB5325C2}" type="presOf" srcId="{EEE97455-E7BC-465F-9728-D22385D2DCA9}" destId="{8D895A99-5449-4D57-80D3-B9F82AA1416D}" srcOrd="0" destOrd="0" presId="urn:microsoft.com/office/officeart/2005/8/layout/vList2"/>
    <dgm:cxn modelId="{F5F92CF5-5AB9-4BAE-8827-86ACFD6E7299}" type="presOf" srcId="{61BEC2AA-C33C-437D-8F96-F871754A7355}" destId="{E8D053D3-8307-406C-8496-17365F91BA70}" srcOrd="0" destOrd="0" presId="urn:microsoft.com/office/officeart/2005/8/layout/vList2"/>
    <dgm:cxn modelId="{BECC9155-4A77-4B4D-BF45-63ABD392B88F}" srcId="{EEE97455-E7BC-465F-9728-D22385D2DCA9}" destId="{61BEC2AA-C33C-437D-8F96-F871754A7355}" srcOrd="0" destOrd="0" parTransId="{C56FA5B2-A814-467C-A668-1B5BF37F4868}" sibTransId="{A1864C3B-4BF4-4D0D-9D1E-C599D383AE86}"/>
    <dgm:cxn modelId="{F080EEA3-0F12-440D-97BA-A73DD4FF036E}" type="presParOf" srcId="{8D895A99-5449-4D57-80D3-B9F82AA1416D}" destId="{E8D053D3-8307-406C-8496-17365F91BA7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65FC20-1235-41E5-A8C2-AF7C30DA41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EA780771-9400-4812-BE61-38C48C6643E0}" type="pres">
      <dgm:prSet presAssocID="{9565FC20-1235-41E5-A8C2-AF7C30DA41CE}" presName="linear" presStyleCnt="0">
        <dgm:presLayoutVars>
          <dgm:animLvl val="lvl"/>
          <dgm:resizeHandles val="exact"/>
        </dgm:presLayoutVars>
      </dgm:prSet>
      <dgm:spPr/>
      <dgm:t>
        <a:bodyPr/>
        <a:lstStyle/>
        <a:p>
          <a:endParaRPr lang="tr-TR"/>
        </a:p>
      </dgm:t>
    </dgm:pt>
  </dgm:ptLst>
  <dgm:cxnLst>
    <dgm:cxn modelId="{E4057CBB-7B1B-443A-BEB6-B30DCF8BF612}" type="presOf" srcId="{9565FC20-1235-41E5-A8C2-AF7C30DA41CE}" destId="{EA780771-9400-4812-BE61-38C48C6643E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3347AE-B7A7-4E57-A983-2E57EA78FB4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D100E7A4-57C6-4CF8-8B1F-6A92CEFDE2A2}">
      <dgm:prSet custT="1">
        <dgm:style>
          <a:lnRef idx="1">
            <a:schemeClr val="accent6"/>
          </a:lnRef>
          <a:fillRef idx="2">
            <a:schemeClr val="accent6"/>
          </a:fillRef>
          <a:effectRef idx="1">
            <a:schemeClr val="accent6"/>
          </a:effectRef>
          <a:fontRef idx="minor">
            <a:schemeClr val="dk1"/>
          </a:fontRef>
        </dgm:style>
      </dgm:prSet>
      <dgm:spPr/>
      <dgm:t>
        <a:bodyPr/>
        <a:lstStyle/>
        <a:p>
          <a:pPr algn="ctr" rtl="0"/>
          <a:r>
            <a:rPr lang="tr-TR" sz="3600" b="1" i="0" dirty="0" smtClean="0"/>
            <a:t>1- Fiziksel Zorbalık/Şiddet</a:t>
          </a:r>
          <a:endParaRPr lang="tr-TR" sz="3600" i="0" dirty="0"/>
        </a:p>
      </dgm:t>
    </dgm:pt>
    <dgm:pt modelId="{0994A1C1-F24C-4393-B01E-6ED986E8BC78}" type="parTrans" cxnId="{90BAC239-4B2B-4CF5-9D6C-41E841ABAC6F}">
      <dgm:prSet/>
      <dgm:spPr/>
      <dgm:t>
        <a:bodyPr/>
        <a:lstStyle/>
        <a:p>
          <a:endParaRPr lang="tr-TR"/>
        </a:p>
      </dgm:t>
    </dgm:pt>
    <dgm:pt modelId="{F929E65A-E812-4C90-BC58-D8701CADE340}" type="sibTrans" cxnId="{90BAC239-4B2B-4CF5-9D6C-41E841ABAC6F}">
      <dgm:prSet/>
      <dgm:spPr/>
      <dgm:t>
        <a:bodyPr/>
        <a:lstStyle/>
        <a:p>
          <a:endParaRPr lang="tr-TR"/>
        </a:p>
      </dgm:t>
    </dgm:pt>
    <dgm:pt modelId="{677E1A66-61C0-44A9-BD1A-A352C1D14974}" type="pres">
      <dgm:prSet presAssocID="{983347AE-B7A7-4E57-A983-2E57EA78FB41}" presName="linear" presStyleCnt="0">
        <dgm:presLayoutVars>
          <dgm:animLvl val="lvl"/>
          <dgm:resizeHandles val="exact"/>
        </dgm:presLayoutVars>
      </dgm:prSet>
      <dgm:spPr/>
      <dgm:t>
        <a:bodyPr/>
        <a:lstStyle/>
        <a:p>
          <a:endParaRPr lang="tr-TR"/>
        </a:p>
      </dgm:t>
    </dgm:pt>
    <dgm:pt modelId="{C061E707-B167-4814-80FA-EA4E25805DFB}" type="pres">
      <dgm:prSet presAssocID="{D100E7A4-57C6-4CF8-8B1F-6A92CEFDE2A2}" presName="parentText" presStyleLbl="node1" presStyleIdx="0" presStyleCnt="1" custLinFactY="-89555" custLinFactNeighborX="55419" custLinFactNeighborY="-100000">
        <dgm:presLayoutVars>
          <dgm:chMax val="0"/>
          <dgm:bulletEnabled val="1"/>
        </dgm:presLayoutVars>
      </dgm:prSet>
      <dgm:spPr/>
      <dgm:t>
        <a:bodyPr/>
        <a:lstStyle/>
        <a:p>
          <a:endParaRPr lang="tr-TR"/>
        </a:p>
      </dgm:t>
    </dgm:pt>
  </dgm:ptLst>
  <dgm:cxnLst>
    <dgm:cxn modelId="{90BAC239-4B2B-4CF5-9D6C-41E841ABAC6F}" srcId="{983347AE-B7A7-4E57-A983-2E57EA78FB41}" destId="{D100E7A4-57C6-4CF8-8B1F-6A92CEFDE2A2}" srcOrd="0" destOrd="0" parTransId="{0994A1C1-F24C-4393-B01E-6ED986E8BC78}" sibTransId="{F929E65A-E812-4C90-BC58-D8701CADE340}"/>
    <dgm:cxn modelId="{A9D62A5E-7FDC-41A5-BA1E-4A8D55E226B8}" type="presOf" srcId="{983347AE-B7A7-4E57-A983-2E57EA78FB41}" destId="{677E1A66-61C0-44A9-BD1A-A352C1D14974}" srcOrd="0" destOrd="0" presId="urn:microsoft.com/office/officeart/2005/8/layout/vList2"/>
    <dgm:cxn modelId="{0BF13649-A691-4582-9639-B555DA2F90BB}" type="presOf" srcId="{D100E7A4-57C6-4CF8-8B1F-6A92CEFDE2A2}" destId="{C061E707-B167-4814-80FA-EA4E25805DFB}" srcOrd="0" destOrd="0" presId="urn:microsoft.com/office/officeart/2005/8/layout/vList2"/>
    <dgm:cxn modelId="{BBD9F70D-DA43-4C1A-AF7D-148B57B6CF04}" type="presParOf" srcId="{677E1A66-61C0-44A9-BD1A-A352C1D14974}" destId="{C061E707-B167-4814-80FA-EA4E25805DFB}"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27645B-205F-4F9D-8A70-2615AAA5893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B8A9F803-A618-4348-A516-D0AA6FC1A69F}">
      <dgm:prSet custT="1">
        <dgm:style>
          <a:lnRef idx="1">
            <a:schemeClr val="accent5"/>
          </a:lnRef>
          <a:fillRef idx="2">
            <a:schemeClr val="accent5"/>
          </a:fillRef>
          <a:effectRef idx="1">
            <a:schemeClr val="accent5"/>
          </a:effectRef>
          <a:fontRef idx="minor">
            <a:schemeClr val="dk1"/>
          </a:fontRef>
        </dgm:style>
      </dgm:prSet>
      <dgm:spPr/>
      <dgm:t>
        <a:bodyPr/>
        <a:lstStyle/>
        <a:p>
          <a:pPr algn="ctr" rtl="0"/>
          <a:r>
            <a:rPr lang="tr-TR" sz="3600" b="1" dirty="0" smtClean="0"/>
            <a:t>2- Sözel Zorbalık/Şiddet</a:t>
          </a:r>
          <a:endParaRPr lang="tr-TR" sz="3600" dirty="0"/>
        </a:p>
      </dgm:t>
    </dgm:pt>
    <dgm:pt modelId="{F719EDC7-18E6-4709-9437-21F8440CE164}" type="parTrans" cxnId="{59E49118-56FC-47E8-8C4B-65A1C881C9DD}">
      <dgm:prSet/>
      <dgm:spPr/>
      <dgm:t>
        <a:bodyPr/>
        <a:lstStyle/>
        <a:p>
          <a:endParaRPr lang="tr-TR"/>
        </a:p>
      </dgm:t>
    </dgm:pt>
    <dgm:pt modelId="{8BAB7E11-1539-445D-89A8-93A663FA8F91}" type="sibTrans" cxnId="{59E49118-56FC-47E8-8C4B-65A1C881C9DD}">
      <dgm:prSet/>
      <dgm:spPr/>
      <dgm:t>
        <a:bodyPr/>
        <a:lstStyle/>
        <a:p>
          <a:endParaRPr lang="tr-TR"/>
        </a:p>
      </dgm:t>
    </dgm:pt>
    <dgm:pt modelId="{25E3DDBA-50C4-472D-9EC9-7002319BCA14}" type="pres">
      <dgm:prSet presAssocID="{6927645B-205F-4F9D-8A70-2615AAA58938}" presName="linear" presStyleCnt="0">
        <dgm:presLayoutVars>
          <dgm:animLvl val="lvl"/>
          <dgm:resizeHandles val="exact"/>
        </dgm:presLayoutVars>
      </dgm:prSet>
      <dgm:spPr/>
      <dgm:t>
        <a:bodyPr/>
        <a:lstStyle/>
        <a:p>
          <a:endParaRPr lang="tr-TR"/>
        </a:p>
      </dgm:t>
    </dgm:pt>
    <dgm:pt modelId="{87C0A317-B09F-494C-8DB5-F01A3D347064}" type="pres">
      <dgm:prSet presAssocID="{B8A9F803-A618-4348-A516-D0AA6FC1A69F}" presName="parentText" presStyleLbl="node1" presStyleIdx="0" presStyleCnt="1" custScaleY="175920" custLinFactNeighborX="-7667" custLinFactNeighborY="1979">
        <dgm:presLayoutVars>
          <dgm:chMax val="0"/>
          <dgm:bulletEnabled val="1"/>
        </dgm:presLayoutVars>
      </dgm:prSet>
      <dgm:spPr/>
      <dgm:t>
        <a:bodyPr/>
        <a:lstStyle/>
        <a:p>
          <a:endParaRPr lang="tr-TR"/>
        </a:p>
      </dgm:t>
    </dgm:pt>
  </dgm:ptLst>
  <dgm:cxnLst>
    <dgm:cxn modelId="{06136753-64C4-42AE-82C5-097DA87DC87F}" type="presOf" srcId="{B8A9F803-A618-4348-A516-D0AA6FC1A69F}" destId="{87C0A317-B09F-494C-8DB5-F01A3D347064}" srcOrd="0" destOrd="0" presId="urn:microsoft.com/office/officeart/2005/8/layout/vList2"/>
    <dgm:cxn modelId="{59E49118-56FC-47E8-8C4B-65A1C881C9DD}" srcId="{6927645B-205F-4F9D-8A70-2615AAA58938}" destId="{B8A9F803-A618-4348-A516-D0AA6FC1A69F}" srcOrd="0" destOrd="0" parTransId="{F719EDC7-18E6-4709-9437-21F8440CE164}" sibTransId="{8BAB7E11-1539-445D-89A8-93A663FA8F91}"/>
    <dgm:cxn modelId="{B7F36CA8-5C97-48DF-AEA7-E3A85ACE7D81}" type="presOf" srcId="{6927645B-205F-4F9D-8A70-2615AAA58938}" destId="{25E3DDBA-50C4-472D-9EC9-7002319BCA14}" srcOrd="0" destOrd="0" presId="urn:microsoft.com/office/officeart/2005/8/layout/vList2"/>
    <dgm:cxn modelId="{8C63902D-AF25-45F1-A673-01178879E20B}" type="presParOf" srcId="{25E3DDBA-50C4-472D-9EC9-7002319BCA14}" destId="{87C0A317-B09F-494C-8DB5-F01A3D34706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053D3-8307-406C-8496-17365F91BA70}">
      <dsp:nvSpPr>
        <dsp:cNvPr id="0" name=""/>
        <dsp:cNvSpPr/>
      </dsp:nvSpPr>
      <dsp:spPr>
        <a:xfrm>
          <a:off x="0" y="3762"/>
          <a:ext cx="8077200" cy="719549"/>
        </a:xfrm>
        <a:prstGeom prst="round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tr-TR" sz="3000" b="1" kern="1200" smtClean="0"/>
            <a:t>Şiddet Nedir?</a:t>
          </a:r>
          <a:endParaRPr lang="tr-TR" sz="3000" kern="1200"/>
        </a:p>
      </dsp:txBody>
      <dsp:txXfrm>
        <a:off x="35125" y="38887"/>
        <a:ext cx="8006950" cy="649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1E707-B167-4814-80FA-EA4E25805DFB}">
      <dsp:nvSpPr>
        <dsp:cNvPr id="0" name=""/>
        <dsp:cNvSpPr/>
      </dsp:nvSpPr>
      <dsp:spPr>
        <a:xfrm>
          <a:off x="0" y="0"/>
          <a:ext cx="5964072" cy="669642"/>
        </a:xfrm>
        <a:prstGeom prst="round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i="0" kern="1200" dirty="0" smtClean="0"/>
            <a:t>1- Fiziksel Zorbalık/Şiddet</a:t>
          </a:r>
          <a:endParaRPr lang="tr-TR" sz="3600" i="0" kern="1200" dirty="0"/>
        </a:p>
      </dsp:txBody>
      <dsp:txXfrm>
        <a:off x="32689" y="32689"/>
        <a:ext cx="5898694" cy="6042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0A317-B09F-494C-8DB5-F01A3D347064}">
      <dsp:nvSpPr>
        <dsp:cNvPr id="0" name=""/>
        <dsp:cNvSpPr/>
      </dsp:nvSpPr>
      <dsp:spPr>
        <a:xfrm>
          <a:off x="0" y="107504"/>
          <a:ext cx="6100011" cy="678563"/>
        </a:xfrm>
        <a:prstGeom prst="round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kern="1200" dirty="0" smtClean="0"/>
            <a:t>2- Sözel Zorbalık/Şiddet</a:t>
          </a:r>
          <a:endParaRPr lang="tr-TR" sz="3600" kern="1200" dirty="0"/>
        </a:p>
      </dsp:txBody>
      <dsp:txXfrm>
        <a:off x="33125" y="140629"/>
        <a:ext cx="6033761" cy="6123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4656BF-BB7F-4E5D-AF28-27A0DB5C7D87}" type="datetimeFigureOut">
              <a:rPr lang="tr-TR" smtClean="0"/>
              <a:pPr/>
              <a:t>04.01.2022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3ED2FC-D51E-4136-A9D9-CA8B9CF60302}" type="slidenum">
              <a:rPr lang="tr-TR" smtClean="0"/>
              <a:pPr/>
              <a:t>‹#›</a:t>
            </a:fld>
            <a:endParaRPr lang="tr-TR"/>
          </a:p>
        </p:txBody>
      </p:sp>
    </p:spTree>
    <p:extLst>
      <p:ext uri="{BB962C8B-B14F-4D97-AF65-F5344CB8AC3E}">
        <p14:creationId xmlns:p14="http://schemas.microsoft.com/office/powerpoint/2010/main" val="2144262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8397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96609A6-C5D1-4DE7-8C04-DE4F05298A07}" type="slidenum">
              <a:rPr lang="tr-TR" altLang="tr-TR"/>
              <a:pPr eaLnBrk="1" hangingPunct="1"/>
              <a:t>4</a:t>
            </a:fld>
            <a:endParaRPr lang="tr-TR" altLang="tr-TR"/>
          </a:p>
        </p:txBody>
      </p:sp>
    </p:spTree>
    <p:extLst>
      <p:ext uri="{BB962C8B-B14F-4D97-AF65-F5344CB8AC3E}">
        <p14:creationId xmlns:p14="http://schemas.microsoft.com/office/powerpoint/2010/main" val="2555641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8499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57471EB-63D1-4FED-B92E-E80297A79F3C}" type="slidenum">
              <a:rPr lang="tr-TR" altLang="tr-TR"/>
              <a:pPr eaLnBrk="1" hangingPunct="1"/>
              <a:t>5</a:t>
            </a:fld>
            <a:endParaRPr lang="tr-TR" altLang="tr-TR"/>
          </a:p>
        </p:txBody>
      </p:sp>
    </p:spTree>
    <p:extLst>
      <p:ext uri="{BB962C8B-B14F-4D97-AF65-F5344CB8AC3E}">
        <p14:creationId xmlns:p14="http://schemas.microsoft.com/office/powerpoint/2010/main" val="2033330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3CF77EC3-4FC3-4FFC-8316-CE233729D886}" type="datetimeFigureOut">
              <a:rPr lang="tr-TR" smtClean="0"/>
              <a:pPr/>
              <a:t>04.01.2022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61D1F30-45E4-4656-B134-A457030B96E0}" type="slidenum">
              <a:rPr lang="tr-TR" smtClean="0"/>
              <a:pPr/>
              <a:t>‹#›</a:t>
            </a:fld>
            <a:endParaRPr lang="tr-TR"/>
          </a:p>
        </p:txBody>
      </p:sp>
    </p:spTree>
    <p:extLst>
      <p:ext uri="{BB962C8B-B14F-4D97-AF65-F5344CB8AC3E}">
        <p14:creationId xmlns:p14="http://schemas.microsoft.com/office/powerpoint/2010/main" val="258782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CF77EC3-4FC3-4FFC-8316-CE233729D886}" type="datetimeFigureOut">
              <a:rPr lang="tr-TR" smtClean="0"/>
              <a:pPr/>
              <a:t>04.01.2022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61D1F30-45E4-4656-B134-A457030B96E0}" type="slidenum">
              <a:rPr lang="tr-TR" smtClean="0"/>
              <a:pPr/>
              <a:t>‹#›</a:t>
            </a:fld>
            <a:endParaRPr lang="tr-TR"/>
          </a:p>
        </p:txBody>
      </p:sp>
    </p:spTree>
    <p:extLst>
      <p:ext uri="{BB962C8B-B14F-4D97-AF65-F5344CB8AC3E}">
        <p14:creationId xmlns:p14="http://schemas.microsoft.com/office/powerpoint/2010/main" val="1450684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CF77EC3-4FC3-4FFC-8316-CE233729D886}" type="datetimeFigureOut">
              <a:rPr lang="tr-TR" smtClean="0"/>
              <a:pPr/>
              <a:t>04.01.2022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61D1F30-45E4-4656-B134-A457030B96E0}" type="slidenum">
              <a:rPr lang="tr-TR" smtClean="0"/>
              <a:pPr/>
              <a:t>‹#›</a:t>
            </a:fld>
            <a:endParaRPr lang="tr-TR"/>
          </a:p>
        </p:txBody>
      </p:sp>
    </p:spTree>
    <p:extLst>
      <p:ext uri="{BB962C8B-B14F-4D97-AF65-F5344CB8AC3E}">
        <p14:creationId xmlns:p14="http://schemas.microsoft.com/office/powerpoint/2010/main" val="4250270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Başlık ve Diyagram veya Kuruluş Grafiği">
    <p:spTree>
      <p:nvGrpSpPr>
        <p:cNvPr id="1" name=""/>
        <p:cNvGrpSpPr/>
        <p:nvPr/>
      </p:nvGrpSpPr>
      <p:grpSpPr>
        <a:xfrm>
          <a:off x="0" y="0"/>
          <a:ext cx="0" cy="0"/>
          <a:chOff x="0" y="0"/>
          <a:chExt cx="0" cy="0"/>
        </a:xfrm>
      </p:grpSpPr>
      <p:sp>
        <p:nvSpPr>
          <p:cNvPr id="2" name="1 Başlık"/>
          <p:cNvSpPr>
            <a:spLocks noGrp="1"/>
          </p:cNvSpPr>
          <p:nvPr>
            <p:ph type="title"/>
          </p:nvPr>
        </p:nvSpPr>
        <p:spPr>
          <a:xfrm>
            <a:off x="609600" y="685800"/>
            <a:ext cx="10769600" cy="914400"/>
          </a:xfrm>
        </p:spPr>
        <p:txBody>
          <a:bodyPr/>
          <a:lstStyle/>
          <a:p>
            <a:r>
              <a:rPr lang="tr-TR" smtClean="0"/>
              <a:t>Asıl başlık stili için tıklatın</a:t>
            </a:r>
            <a:endParaRPr lang="tr-TR"/>
          </a:p>
        </p:txBody>
      </p:sp>
      <p:sp>
        <p:nvSpPr>
          <p:cNvPr id="3" name="2 SmartArt Yer Tutucusu"/>
          <p:cNvSpPr>
            <a:spLocks noGrp="1"/>
          </p:cNvSpPr>
          <p:nvPr>
            <p:ph type="dgm" idx="1"/>
          </p:nvPr>
        </p:nvSpPr>
        <p:spPr>
          <a:xfrm>
            <a:off x="609600" y="1905000"/>
            <a:ext cx="10769600" cy="4495800"/>
          </a:xfrm>
        </p:spPr>
        <p:txBody>
          <a:bodyPr rtlCol="0">
            <a:normAutofit/>
          </a:bodyPr>
          <a:lstStyle/>
          <a:p>
            <a:pPr lvl="0"/>
            <a:endParaRPr lang="tr-TR" noProof="0" smtClean="0"/>
          </a:p>
        </p:txBody>
      </p:sp>
      <p:sp>
        <p:nvSpPr>
          <p:cNvPr id="4" name="Rectangle 4"/>
          <p:cNvSpPr>
            <a:spLocks noGrp="1" noChangeArrowheads="1"/>
          </p:cNvSpPr>
          <p:nvPr>
            <p:ph type="dt" sz="half" idx="10"/>
          </p:nvPr>
        </p:nvSpPr>
        <p:spPr/>
        <p:txBody>
          <a:bodyPr/>
          <a:lstStyle>
            <a:lvl1pPr>
              <a:defRPr/>
            </a:lvl1pPr>
          </a:lstStyle>
          <a:p>
            <a:pPr>
              <a:defRPr/>
            </a:pPr>
            <a:endParaRPr lang="tr-TR"/>
          </a:p>
        </p:txBody>
      </p:sp>
      <p:sp>
        <p:nvSpPr>
          <p:cNvPr id="5" name="Rectangle 5"/>
          <p:cNvSpPr>
            <a:spLocks noGrp="1" noChangeArrowheads="1"/>
          </p:cNvSpPr>
          <p:nvPr>
            <p:ph type="ftr" sz="quarter" idx="11"/>
          </p:nvPr>
        </p:nvSpPr>
        <p:spPr/>
        <p:txBody>
          <a:bodyPr/>
          <a:lstStyle>
            <a:lvl1pPr>
              <a:defRPr/>
            </a:lvl1pPr>
          </a:lstStyle>
          <a:p>
            <a:pPr>
              <a:defRPr/>
            </a:pPr>
            <a:endParaRPr lang="tr-TR"/>
          </a:p>
        </p:txBody>
      </p:sp>
      <p:sp>
        <p:nvSpPr>
          <p:cNvPr id="6" name="Rectangle 6"/>
          <p:cNvSpPr>
            <a:spLocks noGrp="1" noChangeArrowheads="1"/>
          </p:cNvSpPr>
          <p:nvPr>
            <p:ph type="sldNum" sz="quarter" idx="12"/>
          </p:nvPr>
        </p:nvSpPr>
        <p:spPr/>
        <p:txBody>
          <a:bodyPr/>
          <a:lstStyle>
            <a:lvl1pPr>
              <a:defRPr/>
            </a:lvl1pPr>
          </a:lstStyle>
          <a:p>
            <a:pPr>
              <a:defRPr/>
            </a:pPr>
            <a:fld id="{EBFD63C9-F434-44D9-923C-6631999D746C}" type="slidenum">
              <a:rPr lang="tr-TR" altLang="tr-TR"/>
              <a:pPr>
                <a:defRPr/>
              </a:pPr>
              <a:t>‹#›</a:t>
            </a:fld>
            <a:endParaRPr lang="tr-TR" altLang="tr-TR"/>
          </a:p>
        </p:txBody>
      </p:sp>
    </p:spTree>
    <p:extLst>
      <p:ext uri="{BB962C8B-B14F-4D97-AF65-F5344CB8AC3E}">
        <p14:creationId xmlns:p14="http://schemas.microsoft.com/office/powerpoint/2010/main" val="34859922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685800"/>
            <a:ext cx="10769600" cy="9144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9600" y="1905000"/>
            <a:ext cx="52832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096000" y="1905000"/>
            <a:ext cx="52832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p:txBody>
          <a:bodyPr/>
          <a:lstStyle>
            <a:lvl1pPr>
              <a:defRPr/>
            </a:lvl1pPr>
          </a:lstStyle>
          <a:p>
            <a:pPr>
              <a:defRPr/>
            </a:pPr>
            <a:endParaRPr lang="tr-TR"/>
          </a:p>
        </p:txBody>
      </p:sp>
      <p:sp>
        <p:nvSpPr>
          <p:cNvPr id="6" name="Rectangle 5"/>
          <p:cNvSpPr>
            <a:spLocks noGrp="1" noChangeArrowheads="1"/>
          </p:cNvSpPr>
          <p:nvPr>
            <p:ph type="ftr" sz="quarter" idx="11"/>
          </p:nvPr>
        </p:nvSpPr>
        <p:spPr/>
        <p:txBody>
          <a:bodyPr/>
          <a:lstStyle>
            <a:lvl1pPr>
              <a:defRPr/>
            </a:lvl1pPr>
          </a:lstStyle>
          <a:p>
            <a:pPr>
              <a:defRPr/>
            </a:pPr>
            <a:endParaRPr lang="tr-TR"/>
          </a:p>
        </p:txBody>
      </p:sp>
      <p:sp>
        <p:nvSpPr>
          <p:cNvPr id="7" name="Rectangle 6"/>
          <p:cNvSpPr>
            <a:spLocks noGrp="1" noChangeArrowheads="1"/>
          </p:cNvSpPr>
          <p:nvPr>
            <p:ph type="sldNum" sz="quarter" idx="12"/>
          </p:nvPr>
        </p:nvSpPr>
        <p:spPr/>
        <p:txBody>
          <a:bodyPr/>
          <a:lstStyle>
            <a:lvl1pPr>
              <a:defRPr/>
            </a:lvl1pPr>
          </a:lstStyle>
          <a:p>
            <a:pPr>
              <a:defRPr/>
            </a:pPr>
            <a:fld id="{19BB8809-4069-49E0-822C-3310F8719675}" type="slidenum">
              <a:rPr lang="tr-TR" altLang="tr-TR"/>
              <a:pPr>
                <a:defRPr/>
              </a:pPr>
              <a:t>‹#›</a:t>
            </a:fld>
            <a:endParaRPr lang="tr-TR" altLang="tr-TR"/>
          </a:p>
        </p:txBody>
      </p:sp>
    </p:spTree>
    <p:extLst>
      <p:ext uri="{BB962C8B-B14F-4D97-AF65-F5344CB8AC3E}">
        <p14:creationId xmlns:p14="http://schemas.microsoft.com/office/powerpoint/2010/main" val="234093325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CF77EC3-4FC3-4FFC-8316-CE233729D886}" type="datetimeFigureOut">
              <a:rPr lang="tr-TR" smtClean="0"/>
              <a:pPr/>
              <a:t>04.01.2022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61D1F30-45E4-4656-B134-A457030B96E0}" type="slidenum">
              <a:rPr lang="tr-TR" smtClean="0"/>
              <a:pPr/>
              <a:t>‹#›</a:t>
            </a:fld>
            <a:endParaRPr lang="tr-TR"/>
          </a:p>
        </p:txBody>
      </p:sp>
    </p:spTree>
    <p:extLst>
      <p:ext uri="{BB962C8B-B14F-4D97-AF65-F5344CB8AC3E}">
        <p14:creationId xmlns:p14="http://schemas.microsoft.com/office/powerpoint/2010/main" val="262347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3CF77EC3-4FC3-4FFC-8316-CE233729D886}" type="datetimeFigureOut">
              <a:rPr lang="tr-TR" smtClean="0"/>
              <a:pPr/>
              <a:t>04.01.2022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61D1F30-45E4-4656-B134-A457030B96E0}" type="slidenum">
              <a:rPr lang="tr-TR" smtClean="0"/>
              <a:pPr/>
              <a:t>‹#›</a:t>
            </a:fld>
            <a:endParaRPr lang="tr-TR"/>
          </a:p>
        </p:txBody>
      </p:sp>
    </p:spTree>
    <p:extLst>
      <p:ext uri="{BB962C8B-B14F-4D97-AF65-F5344CB8AC3E}">
        <p14:creationId xmlns:p14="http://schemas.microsoft.com/office/powerpoint/2010/main" val="2442505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3CF77EC3-4FC3-4FFC-8316-CE233729D886}" type="datetimeFigureOut">
              <a:rPr lang="tr-TR" smtClean="0"/>
              <a:pPr/>
              <a:t>04.01.2022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61D1F30-45E4-4656-B134-A457030B96E0}" type="slidenum">
              <a:rPr lang="tr-TR" smtClean="0"/>
              <a:pPr/>
              <a:t>‹#›</a:t>
            </a:fld>
            <a:endParaRPr lang="tr-TR"/>
          </a:p>
        </p:txBody>
      </p:sp>
    </p:spTree>
    <p:extLst>
      <p:ext uri="{BB962C8B-B14F-4D97-AF65-F5344CB8AC3E}">
        <p14:creationId xmlns:p14="http://schemas.microsoft.com/office/powerpoint/2010/main" val="741137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CF77EC3-4FC3-4FFC-8316-CE233729D886}" type="datetimeFigureOut">
              <a:rPr lang="tr-TR" smtClean="0"/>
              <a:pPr/>
              <a:t>04.01.2022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61D1F30-45E4-4656-B134-A457030B96E0}" type="slidenum">
              <a:rPr lang="tr-TR" smtClean="0"/>
              <a:pPr/>
              <a:t>‹#›</a:t>
            </a:fld>
            <a:endParaRPr lang="tr-TR"/>
          </a:p>
        </p:txBody>
      </p:sp>
    </p:spTree>
    <p:extLst>
      <p:ext uri="{BB962C8B-B14F-4D97-AF65-F5344CB8AC3E}">
        <p14:creationId xmlns:p14="http://schemas.microsoft.com/office/powerpoint/2010/main" val="2406034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3CF77EC3-4FC3-4FFC-8316-CE233729D886}" type="datetimeFigureOut">
              <a:rPr lang="tr-TR" smtClean="0"/>
              <a:pPr/>
              <a:t>04.01.2022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61D1F30-45E4-4656-B134-A457030B96E0}" type="slidenum">
              <a:rPr lang="tr-TR" smtClean="0"/>
              <a:pPr/>
              <a:t>‹#›</a:t>
            </a:fld>
            <a:endParaRPr lang="tr-TR"/>
          </a:p>
        </p:txBody>
      </p:sp>
    </p:spTree>
    <p:extLst>
      <p:ext uri="{BB962C8B-B14F-4D97-AF65-F5344CB8AC3E}">
        <p14:creationId xmlns:p14="http://schemas.microsoft.com/office/powerpoint/2010/main" val="2695337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CF77EC3-4FC3-4FFC-8316-CE233729D886}" type="datetimeFigureOut">
              <a:rPr lang="tr-TR" smtClean="0"/>
              <a:pPr/>
              <a:t>04.01.2022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61D1F30-45E4-4656-B134-A457030B96E0}" type="slidenum">
              <a:rPr lang="tr-TR" smtClean="0"/>
              <a:pPr/>
              <a:t>‹#›</a:t>
            </a:fld>
            <a:endParaRPr lang="tr-TR"/>
          </a:p>
        </p:txBody>
      </p:sp>
    </p:spTree>
    <p:extLst>
      <p:ext uri="{BB962C8B-B14F-4D97-AF65-F5344CB8AC3E}">
        <p14:creationId xmlns:p14="http://schemas.microsoft.com/office/powerpoint/2010/main" val="2548838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CF77EC3-4FC3-4FFC-8316-CE233729D886}" type="datetimeFigureOut">
              <a:rPr lang="tr-TR" smtClean="0"/>
              <a:pPr/>
              <a:t>04.01.2022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61D1F30-45E4-4656-B134-A457030B96E0}" type="slidenum">
              <a:rPr lang="tr-TR" smtClean="0"/>
              <a:pPr/>
              <a:t>‹#›</a:t>
            </a:fld>
            <a:endParaRPr lang="tr-TR"/>
          </a:p>
        </p:txBody>
      </p:sp>
    </p:spTree>
    <p:extLst>
      <p:ext uri="{BB962C8B-B14F-4D97-AF65-F5344CB8AC3E}">
        <p14:creationId xmlns:p14="http://schemas.microsoft.com/office/powerpoint/2010/main" val="914413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CF77EC3-4FC3-4FFC-8316-CE233729D886}" type="datetimeFigureOut">
              <a:rPr lang="tr-TR" smtClean="0"/>
              <a:pPr/>
              <a:t>04.01.2022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61D1F30-45E4-4656-B134-A457030B96E0}" type="slidenum">
              <a:rPr lang="tr-TR" smtClean="0"/>
              <a:pPr/>
              <a:t>‹#›</a:t>
            </a:fld>
            <a:endParaRPr lang="tr-TR"/>
          </a:p>
        </p:txBody>
      </p:sp>
    </p:spTree>
    <p:extLst>
      <p:ext uri="{BB962C8B-B14F-4D97-AF65-F5344CB8AC3E}">
        <p14:creationId xmlns:p14="http://schemas.microsoft.com/office/powerpoint/2010/main" val="1241171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77EC3-4FC3-4FFC-8316-CE233729D886}" type="datetimeFigureOut">
              <a:rPr lang="tr-TR" smtClean="0"/>
              <a:pPr/>
              <a:t>04.01.2022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1D1F30-45E4-4656-B134-A457030B96E0}" type="slidenum">
              <a:rPr lang="tr-TR" smtClean="0"/>
              <a:pPr/>
              <a:t>‹#›</a:t>
            </a:fld>
            <a:endParaRPr lang="tr-TR"/>
          </a:p>
        </p:txBody>
      </p:sp>
    </p:spTree>
    <p:extLst>
      <p:ext uri="{BB962C8B-B14F-4D97-AF65-F5344CB8AC3E}">
        <p14:creationId xmlns:p14="http://schemas.microsoft.com/office/powerpoint/2010/main" val="2681727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1.w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ideo" Target="file:///C:\Users\gigabyte\Videos\&#199;ocuk%20Bizden%20&#214;&#287;reniyor.mp4"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3.jpe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1329462" y="355332"/>
            <a:ext cx="9915181" cy="5502543"/>
          </a:xfrm>
          <a:prstGeom prst="roundRect">
            <a:avLst/>
          </a:prstGeom>
          <a:solidFill>
            <a:schemeClr val="accent1">
              <a:lumMod val="7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400" b="1" dirty="0" smtClean="0">
                <a:latin typeface="Comic Sans MS" pitchFamily="66" charset="0"/>
              </a:rPr>
              <a:t>OKULDA ŞİDDET VE AKRAN ZORBALIĞI </a:t>
            </a:r>
          </a:p>
          <a:p>
            <a:pPr algn="ctr"/>
            <a:r>
              <a:rPr lang="tr-TR" sz="4400" b="1" dirty="0" smtClean="0">
                <a:latin typeface="Comic Sans MS" pitchFamily="66" charset="0"/>
              </a:rPr>
              <a:t>AİLE SEMİNERİ </a:t>
            </a:r>
            <a:endParaRPr lang="tr-TR" sz="4400" b="1" dirty="0" smtClean="0">
              <a:latin typeface="Comic Sans MS" pitchFamily="66" charset="0"/>
            </a:endParaRPr>
          </a:p>
          <a:p>
            <a:pPr algn="ctr"/>
            <a:endParaRPr lang="tr-TR" sz="4400" b="1" dirty="0" smtClean="0">
              <a:latin typeface="Comic Sans MS" pitchFamily="66" charset="0"/>
            </a:endParaRPr>
          </a:p>
          <a:p>
            <a:pPr algn="ctr"/>
            <a:r>
              <a:rPr lang="tr-TR" sz="4400" b="1" dirty="0" smtClean="0">
                <a:latin typeface="Comic Sans MS" pitchFamily="66" charset="0"/>
              </a:rPr>
              <a:t>HARUN ALTUN</a:t>
            </a:r>
          </a:p>
          <a:p>
            <a:pPr algn="ctr"/>
            <a:r>
              <a:rPr lang="tr-TR" sz="4400" b="1" dirty="0" smtClean="0">
                <a:latin typeface="Comic Sans MS" pitchFamily="66" charset="0"/>
              </a:rPr>
              <a:t>GAZİ ORTAOKULU REHBERLİK VE PSİKOLOJİK DANIŞMANI</a:t>
            </a:r>
            <a:endParaRPr lang="tr-TR" sz="4400" b="1" dirty="0" smtClean="0">
              <a:latin typeface="Comic Sans MS" pitchFamily="66" charset="0"/>
            </a:endParaRPr>
          </a:p>
        </p:txBody>
      </p:sp>
    </p:spTree>
    <p:extLst>
      <p:ext uri="{BB962C8B-B14F-4D97-AF65-F5344CB8AC3E}">
        <p14:creationId xmlns:p14="http://schemas.microsoft.com/office/powerpoint/2010/main" val="3413648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6801" y="172216"/>
            <a:ext cx="7777163" cy="15843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tr-TR" sz="2800" b="1" dirty="0" smtClean="0">
                <a:solidFill>
                  <a:schemeClr val="tx1"/>
                </a:solidFill>
              </a:rPr>
              <a:t>Şiddete </a:t>
            </a:r>
            <a:r>
              <a:rPr lang="tr-TR" sz="2800" b="1" dirty="0">
                <a:solidFill>
                  <a:schemeClr val="tx1"/>
                </a:solidFill>
              </a:rPr>
              <a:t>maruz kalan çocuklarda ne tür belirtiler görülür?</a:t>
            </a:r>
          </a:p>
        </p:txBody>
      </p:sp>
      <p:sp>
        <p:nvSpPr>
          <p:cNvPr id="5" name="Dikdörtgen 4"/>
          <p:cNvSpPr/>
          <p:nvPr/>
        </p:nvSpPr>
        <p:spPr>
          <a:xfrm>
            <a:off x="458065" y="2142699"/>
            <a:ext cx="6003082" cy="451740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defRPr/>
            </a:pPr>
            <a:r>
              <a:rPr lang="tr-TR" sz="2400" dirty="0">
                <a:solidFill>
                  <a:srgbClr val="333333"/>
                </a:solidFill>
              </a:rPr>
              <a:t>*Çocuğunuz eve bedenini herhangi bir yerinde veya çeşitli yerlerinde morluk, kesik, şişlik, yanık, sıyrık, kırık, çıkık veya yara ile geliyorsa,</a:t>
            </a:r>
          </a:p>
          <a:p>
            <a:pPr>
              <a:defRPr/>
            </a:pPr>
            <a:r>
              <a:rPr lang="tr-TR" sz="2400" dirty="0">
                <a:solidFill>
                  <a:srgbClr val="333333"/>
                </a:solidFill>
              </a:rPr>
              <a:t>*Bedeninde şiddet gördüğüne işaret edebilecek darbe, morlukları görülmesin diye giysilerle saklıyorsa,</a:t>
            </a:r>
          </a:p>
          <a:p>
            <a:pPr>
              <a:defRPr/>
            </a:pPr>
            <a:r>
              <a:rPr lang="tr-TR" sz="2400" dirty="0">
                <a:solidFill>
                  <a:srgbClr val="333333"/>
                </a:solidFill>
              </a:rPr>
              <a:t>* İyileşmeyen, sebebi belli olmayan yaraları varsa,</a:t>
            </a:r>
          </a:p>
          <a:p>
            <a:pPr>
              <a:defRPr/>
            </a:pPr>
            <a:r>
              <a:rPr lang="tr-TR" sz="2400" dirty="0">
                <a:solidFill>
                  <a:srgbClr val="333333"/>
                </a:solidFill>
              </a:rPr>
              <a:t>*Kendisine ait eşyaları kaybediyor veya yırtılmış kıyafetlerle eve geliyorsa,</a:t>
            </a:r>
          </a:p>
        </p:txBody>
      </p:sp>
      <p:pic>
        <p:nvPicPr>
          <p:cNvPr id="3074" name="Picture 2" descr="http://arsiv.ntvmsnbc.com/news/1054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7269" y="2027854"/>
            <a:ext cx="2433389" cy="360042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94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090615" y="1553378"/>
            <a:ext cx="6994888" cy="3714658"/>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tr-TR" sz="2000" dirty="0">
                <a:solidFill>
                  <a:srgbClr val="333333"/>
                </a:solidFill>
                <a:latin typeface="Comic Sans MS" panose="030F0702030302020204" pitchFamily="66" charset="0"/>
              </a:rPr>
              <a:t>*Eşyalarını sık sık kaybediyor veya çalınıyorsa,</a:t>
            </a:r>
          </a:p>
          <a:p>
            <a:pPr>
              <a:defRPr/>
            </a:pPr>
            <a:r>
              <a:rPr lang="tr-TR" sz="2000" dirty="0">
                <a:solidFill>
                  <a:srgbClr val="333333"/>
                </a:solidFill>
                <a:latin typeface="Comic Sans MS" panose="030F0702030302020204" pitchFamily="66" charset="0"/>
              </a:rPr>
              <a:t>* Her zamankinden daha çekingen, içe dönük veya pasif davranıyorsa,</a:t>
            </a:r>
          </a:p>
          <a:p>
            <a:pPr>
              <a:defRPr/>
            </a:pPr>
            <a:r>
              <a:rPr lang="tr-TR" sz="2000" dirty="0">
                <a:solidFill>
                  <a:srgbClr val="333333"/>
                </a:solidFill>
                <a:latin typeface="Comic Sans MS" panose="030F0702030302020204" pitchFamily="66" charset="0"/>
              </a:rPr>
              <a:t>* Sizlerle veya çevresindekilerle iletişim kurmaktan kaçınıyorsa,</a:t>
            </a:r>
          </a:p>
          <a:p>
            <a:pPr>
              <a:defRPr/>
            </a:pPr>
            <a:r>
              <a:rPr lang="tr-TR" sz="2000" dirty="0">
                <a:solidFill>
                  <a:srgbClr val="333333"/>
                </a:solidFill>
                <a:latin typeface="Comic Sans MS" panose="030F0702030302020204" pitchFamily="66" charset="0"/>
              </a:rPr>
              <a:t>* Çevresindekilerle ilişkilerinde azalma varsa,</a:t>
            </a:r>
          </a:p>
          <a:p>
            <a:pPr>
              <a:defRPr/>
            </a:pPr>
            <a:r>
              <a:rPr lang="tr-TR" sz="2000" dirty="0">
                <a:solidFill>
                  <a:srgbClr val="333333"/>
                </a:solidFill>
                <a:latin typeface="Comic Sans MS" panose="030F0702030302020204" pitchFamily="66" charset="0"/>
              </a:rPr>
              <a:t>* Evde odaya kapanma davranışında artma varsa,</a:t>
            </a:r>
          </a:p>
          <a:p>
            <a:pPr>
              <a:defRPr/>
            </a:pPr>
            <a:r>
              <a:rPr lang="tr-TR" sz="2000" dirty="0">
                <a:solidFill>
                  <a:srgbClr val="333333"/>
                </a:solidFill>
                <a:latin typeface="Comic Sans MS" panose="030F0702030302020204" pitchFamily="66" charset="0"/>
              </a:rPr>
              <a:t>* Başkalarına güvenmiyorsa,</a:t>
            </a:r>
          </a:p>
        </p:txBody>
      </p:sp>
      <p:sp>
        <p:nvSpPr>
          <p:cNvPr id="6" name="AutoShape 2" descr="data:image/jpeg;base64,/9j/4AAQSkZJRgABAQAAAQABAAD/2wCEAAkGBxQTEhUUExQWFhUXGBwaFxgYGRgcHBgcHBoYHBwYGB0cHSggGBolHBgVITEhJSkrLi4uFx8zODMsNygtLiwBCgoKDg0OGxAQGywkICQsLCwsLCwsLCwsLCwsLCwsLCwsLCwsLCwsLCwsLCwsLCwsLCwsLCwsLCwsLCwsLCwsLP/AABEIANgAzgMBEQACEQEDEQH/xAAcAAACAwEBAQEAAAAAAAAAAAAEBQIDBgEHAAj/xABEEAABAwIDBAcECAYBAQkAAAABAgMRACEEEjEFQVFhBhMicYGRoTKxwdEHI0JSYnLh8BQzU4KS8UMWFSQ0RGNzorLC/8QAGgEAAwEBAQEAAAAAAAAAAAAAAQIDBAAFBv/EADYRAAICAQQBAgQGAQIGAwEAAAABAhEDBBIhMUEiURMyYXEUQoGRobEFUsEjM2LR4fBDU7Ik/9oADAMBAAIRAxEAPwB42823IDxud7YPxrLcT0HjzSfR1WJZKCguGCZMII8r2pt0apirBnU96XJUrBsiPrF+Ca6NLhBm80rlJI+aZZ0S6sf20ePcH/G9ghnBtqVlDq57qHp9wt56tpUdf2agGFLMb7U1LsksmVNRSBy0xF3lgi0hJB7qXfEv8DUd0v3Pv4ZgietXB/B7q7dE74WdvhI4G2BP1yzb7nKl3Q9ynwdU/CGDeMayZCtSk/k4eNNvjRF6bPu3cWBLbwuudYgyYSfnQW1lJLUxXNE1N4a8qXJubEH30d0UIsWpfPB83h2Mp+scjnNduiF4dTaVI5/CM+0la7ET3E+tFOLVoSf4jG1F+SZw7H9Rfl+tC4sps1EV4ODDsHRxy3I0LiFx1HbogMLhzEOL5Wo8CNZk+aL8jKQpHWLvBunSKCUUjn8ec03VoqThWjo6r/D11rkkUk898pHyW2xo8bf+nXekXbnfFI7kbvLqv8KW4D7NS/CIuYNBSSHlQgSewNONNGn0TyvNj5kkcRh24/8AEEj8lBuK8jKOof5TqcM2kQMQf8KG6PuPs1P+lHFYRv8Ar+aDXLa/IJfiF3EJ2biUNz9dm3eybeVNaiSnizZeKXBmHVVJ0elGy8JCY0k755UfAjav6hBcuDHfvkcBXKrFae3guSvMhQgzI04cPOKL4Fir5fQR16SUqSg8wQa5qhYXJPkvxLxgcydL7qpHoyT/AObFALwypJ46yN/HlU5K2bYT55F5Chb9a5RNLyRZMTO4Um0q5KioG5BtGh401JCuTd0jqlE6i3vpkRaT7/YYNviCICrXPCjSsg7XJ1oCI5f6ig4cFFluVouw6+w5bcPfXY/lZPWf8zG37lD4GYWnKfX92op10GcVNJyZWMRGkiTH6V1Cr1On4KstwYuNORo3Q8o72n7E3lTEmYM3pCijXRxKr8N9vdS9DtJpJhXtfv3UeWhKUWSbTa+t6NcHN0y3DGEu/kvRxrkz653FfcGbFrHdSVZrjKkRyC066H30tFN3lnwRJuQIp49EMze5NHGmgCRpvJG886Zpsl8VR6QjWk6EiKTya00lyWoQrLlJsL+Ma0ydCSSfIZhFKMA2tBrn2TfCLC6UiBABPjzk1zdoVQUZKwpGIJUDadb7/Cl5G2RphWMIKUkRAVeNBb41aPynnzT+NFMCWskxI7p3c+dIzaocOihkRPMa60qdvsrmh1SINEG17Dhxrmi0JeEdcw8jMDpaONFPiicrUtxS22SJJ8KDmuho45dsNYiYFpE39aePKITTTqRBxwhYgSCIkfdoP7jRrpIMKobPIp3Xgn3UcfTM2rV5IMqKxeLK377cqC5HnBxpMrcJtNFMZ49vMeSPVzae/wDXjSpqyk4vZx2XdUMxTeBp486evJn+I2j5DSYt2vEC81yQspy6CX8siDG40GhsbaTsq63skTcG/dXN+ktGFZL7LMKCesOoyG0UMfbJa75I/coCLUlmuuCxLcJ87UxnkpSf0Km2gLRu04UN3Nl9lxSJtNT7U8qaMiOaDXynwbYUbZjfei3vo2jLtzpdhJ2ayQYXpeQmPjTJJkZTzR8kHGWhqpUD8P60OOh0s/dlaSxAHWKP9n60OAtZ77IrQyf+Rc/lHzrriFfHrhhCFIUjL1itdcgEd96bdFcEZYcrlu8gicM39p1wxwCaDcU6KRjna7JNIZ/qPWvoPOg2kUWLO/KIdSxPtu+lBSgyjw6pcbghrBsmSHHrCSbU62sz5PjwSUn3wQVhcPN1uz3Cl3QLLT6pLh/ydSjDxHWO68BXXAHwNV7/AMnUNYb77vl+tdcArDqq7LHXMMEqSVLGYAG3lF+NNFp9EcunzqnJ+QX+Bw+vXPDwFKnEs8eq8svSxh4GZbxkwLDfXelg26mPkITgMPucd14V3pA46r3OfwLEEhxywJNoopRbJ5JaiCtsg3gsN/Ud8qFxKOGqrl/yRTgcKDIdd8RNc3Fgjj1EVx/Z8pjDah1zvyzpXVEO3U+/8l7C2E5ocXJETkrlKKFnp886Uv7BRhmd2Ic/xFLUCz/FL2LEYZo/8y7fh3V22IHPU9WuTn8O0SYdXaJ7P611Q7O//qTq0WNYVsmzqz/bRSg+hZvVRVyFTziZkGNf3FBtGqOOVNsY7NiDJFx4njVINMx6mMo0BYpZCrGJ3DjU5V4NeGNr1IGdc1jWP3NBNeSksfBUhfZ0EmPCnTXRKWF9huFcELM3I4+tPaqmTePc00cypAITadY40r5ZSGPbyA4d1V827Q99LOKK4pS8quS1gmdanZolFVyONnrBSsRqgz4d9Uxvk83WLiNe4KuCanJHoY26srcSN2+uGv3PgYMECu6Bw+UdSoH50yViTlTshh2TJMyDuovhC9uwheHvJuBfy4etBtnJRfLLVQQDJG+ua4BBu2XsJlKvyETx76bF2Zdc/Svuhehdom1r8KRexpdfN/BYo/cVMiD4bqczp83LgC6y5gwPD1plDgZ5bdIktzcP91OuTQnatnzaoUD9rSik1wTm4PllhecBOWx56XpoKuSWVqceAhROib2v8ZpZW2Pi2xh6uyWykQSCTade/wCFCPMjs/pxpXYpVra4zSDGo4V0krKwk3H6jTCJ9qN4NvdFGHBn1dNL7oDdUoQLa/vupUamlVoEIUpRuJ3CiDel0dOHVrFdwMp2XNNEAm26npNEnJwf0OrbWJgQZAv8KKqifxHKViPb22UYcgKUMxuU76MYWLm1KhVCVfS1SvYQBzJNNHB7mef+Rk+kNMP0rdbSkltKs4IMEiNLiZv306wbeiOTWPJW5dDHBdIWXSEyUqNoVY+B0NRlBo3YdQp8WOUJBPdUuGbG2laJLY1jwrpVZ2O1Ciz+DEZrwDu58aMWJNpsmluONCuRr4JAZezrG+ukCH1LF2Hh76HgK7PmgShwAmchuKpiMOu5S+4uAkVM3pUkfN7xPeK5SaFnjjMhiBrAubTEweNNGXIrxpRpfuRyqgA34nQxyo74smsM4159y1loE33AweFFS4J54UWDDnsGTAN51Vyo7qZFxfVhinoFgBx8qXkpGKtbjuyWyVGeHxFCCLauSUUgR19kyMjo8U/Km49jOoZa4yEmsQyLAPTEap0PC1FNCzxZJcOaooR/Dnc/w9pPyoVF+B2s6/OXDDMTJS9yOYW5aUaXRNvI+d6PicOCAeuBP40/Ku4XNHRhlbpTR1KcIqylLTwC1gTyFPhSyOojvS6mUlBSu/8AYXdJtpYfCtE5HM5HYBcsrh4CqSxOLpr+Tsumz4Yb3NV0eQu4hTiytwyom5Pu7qaKo82c22E4Zu99OIqqRJmu2hswIw7LgUCFiSDqbxb0prJ+TO45kEcDu1t5UskmPFtGo6BdJkfyMSCpX2FhUSPuq499ZJpR5o9HDLJle3fRu0O4cn+W4L37Xr3VPdH2NP4bNVrIF4dhlcwhdhPt600HGTqjPqMebElJysh9R/TVfiuhuj7FVpstfOUrxLCblsjvWPlRi7fEQTwSirlkKVbTw+vVqP8AcPlVFjfsQ2P/AOwtw+22LgIXcEG43+Fc4yXg5YN35ytp3C7kOSPxVPb9DS4Za4yFq14ZMhSHLX9oUtx6oKw5/m+ISUnD723BP4qXdD2H+BqO1MsbYw6jAS5P5hRi4N1RPJj1MIuTn0RU1h03KXfAj5Uz2xI4o5syvcc67DW7Lt/ymhuiV/D51+YgpeFt/Mg/liuuPsBYs7VqZY28wkylLsx+GuUkgS0+WXckZlx+T7+FEvGCILdMzblXPgaEU1R826RE60FdjS2tBZxKimLTxpiGxJ2hNt/aqWU5yJWPZHw7q62/SjnFY/8AiMxHR7aHW45LmIVIGZWuXcYAO79K044JcEtHN5dRzPa6dP2/f+vJHpNtFLrsNqWpAHZKyCZ3xyNc+X3ZmzZMrbWXJvdv1VVrxx1x9BSoeFMZhhs11QIggeFEBselT5/h8IZtlVMC2uvfXWKlyzMlwEannRCANYjq3m17krSTbUSJ9Jqci+KbjJSXg94OHwxZS6h5RBMhNpEiwI1ofh4tPc64s9bDlyfFcM0drq++Gn5+pPZ4hK9PZrPijRn1+RSSSA80jWp7Wzf8RJKvYQ495RJHOvW08IxhZ87rs055KQEcSRYnXdFNJJukRxzlFWysLvw5UJQ4HxZrdy6CUYpXjpSfDXk1PUPqIaHxvMmovCmzVHVbY02FDEmZuRbWTUpaYpDXx6G+EkqSREG8/CoRgkxs+dyxugLEvwmNde/WmmrE0r2xTKxigALAE6HjQ20VtzdggxCtYBm0fKuKV4J9cTqfWkLKKSsDfSM1rzzt+mlPEyeqnEkGv3vrpcjwbUW2XtYciAqDw4Rumi02Zt/bZzGAhJJIA36UEmkPCS3HlPSnaZdcImwsKrjjXJl1ORydeBEiqmNBZQUwDwtXIpLo+SumEDsIq8UQM0vSZ4lrDAWAbNv7jXeQClKrfIUThbjvapJDxG2D2w5YhRzJAju58qRtmzLqMmVqUnylS+yPSOhvSMYkLQqzgToLTzg1OK2sTNPfFMYqcBsDu31Fvk9WCW1Ar7AO6+/9KvHM4qjNPSqUroXu7KCtF6X/ANVVakxz0LfC6IvbFVxBnnVPxNkY6Gi1rZRg2HjSvUL2Kx0soqrOJ2UoRcUy1SXgk9BJ+S/+GUEpBP5o77elTnqbXBXDotr5NBs4DMke7urNHs054NQbFWOQrOQP9fv40Mndoro2vhpSX6lIRpmFhpU1Lg1Sx06iULaMGN3H50ykvJzg+0SS0ZvwsKDlSoZQ3PdfAYvGpJP1DUbzB1qm889aNV8zstwy21G7KfAE+dUi0zPmwOFU+z5xprPZlufH50rlzRaOkTV2xft0tKSlCGkSpUEidAJO/fEVzaFhp3fZ4rj3MyiYg6Rz3+tVRkmDIQTPLXuoiJMPxq8xCuQFuVq5Dzdgk8aYkGYNdxRRw/207mQxB0SRbdc1y7OAkrhJ5UwBbiVSaRjxDsXhiwGV69Y3n7hJBSfI0soUl9SkZcl2D2j1DqHWj+vFJ5VMpSPUtn7eQ6gK6lBOWZBVcb9/fU97uqNcNHBx3bmFf9qt/wBBHiVV29+w34KDaW9kjtJJE9Qg+KqHxPoH8DTpzZfhHEOJX9WEZQD2SZ9aeMrMuowPHVSbtnycUkgkoBHj86XfZd6RKvUwc4lrNZpN9/a+dHcgfhZcVJkXMSiSOpR5q+dI5/QrHSf9bL8LjUpIKW0pIvYn50VL6Cz0n/U2Re2ilSiS2iTrc/OucvNAWlr0qT4OofQUglpOukq7uPjRtA+BNfmZ1WJbv9SkmPvKpXL6FI6Zv87C8Dh2nCfqhp95RpoNS8ENRilhimpsSzrbWkvk0Lmi3YzkFU7xHrT4vIut/L9ylxZS4RYAaUXHkdS9IDjV6Kj2b94g0ozSVtCLo70BGJSrEvpUG1kltAMEp3rJ4ncOXOvSwYU1cjwNRl9XBDFfRtlcGVZ6tRsNTqLTv33qv4aLfBFahpcoU9LNhdShCkg5QIPI6z3XpM+LbyimLJu4ZjlGspQk0u+tE4crxEoTXJnFandaJxHD4YuLCEiSTXVboN0G9Jn4WlAiEtgDvBM9xpsvsGAtwYKlaW31BlUzY9EcQUktzzHdv9anJeTZpZ29rNhlSRlnt0jNTk07OZFDU+FKlRZz3PgZbCHYeH4PjrVMfkxa9/L9yltwgRaOHGliaJ02gZahmkkRwrkdJtLgpPG/HX301JCwlKXLZME60No+9Lg+K7aR8aCjyNKdRbQV1dpB3UaszxySuy9tsROtBxR0cz3IZbFWM6o3iaGPsGuvYvuZJGNgkEacj+zXUym7H4kg3Z7whYkQRobDXfTQTVkNTOEnGn5BsUoG+ceYo2VTi+2d2Vgg84lE2iVQdw1HjpT4Y7pUS1OfZjck+T0NaUpRAEBI0ANgJ0m8QNPIivVXZ87J3yZbG7XPWFlbSgYJCxpYHXhvJ1qnXIEtyMbtfazi1FtOHLqN+UE8LE3SNBfnWbJnrh9GvHp12uzAbQ2aUrIylHBKhBrC5JGt47A1YJQ1EUd6F+C0GtYRShYGBS70hvgt9F7WznPun98KpGSZOWOS7Nv0U6CrdTmUVN2NxaezMXvw860RgRlNIW9M+hWIZBeADmHRIUUiFIIsc4kkjQ5hx3UuWD7Djyp8GYbUAi1iVCKztF0+TS9FUyvPwv5gW86E16Smna323Rrg8m6gRNQ5PS345cOS/c42YSpRIyxc7qMcc5dIbJqMMEvUv3LtibSaV1jYcBWpMJi4O+OANXjpssU5OPCPO1WrwycIqSbbFT/SBlJylRgmM0WBB0poaLLKG7j7Fcn+T06ybOePKXH/AJGZQhQBSq3HdWZxlF01TNUc2OXO5NP6n2ROa6gTrA30G5HKWJr5kibyAsAiOfLlXdAjKCXaJDDpMCfH4UwJZI+6OoSfvCfMR3Vya9icmmr3IsU5f24Eac+PdXcUJBVJW1+402MUlSo1ilxrkfW5E4qnYvXtFRN8h/tT8qa2R+BD2BXNtHMQAgwJ9lO/woqwPDBeClO1lGRlbtvyJ9LXo8nPFD2GXRrHlbxByjsmMqQDu4Vo0rblyZtXijCHBsXBmHfpaRfMOEfaTW1cHmMym0JcxTLEEZwpbiwCIQCCUp3jMpSRI+6aTU5NsaRfS49ztmvw2zUBGVCUpTuAEV5z5N9iHpB0KZxCTmRfiKRprlFFPwzx3amwHsPiTh0uQqJbCoIWOAnQjh5VWEFk+4kpvH0+CjCYHGuLLYQsEawj1mIinjp3dNCy1PHZ6j0R6FhtIcfGZz7OYzHZ3cLqTwrXGEYGLJllJmxUAClKRvAA7z4H2UDjrVF7mdsKOGTl6sjMkg5gdDOsyQDN+NTu+RzxTpJ0ebZdUyhDjrxVmUrKYAM5UNhNoCYv31OaV9GjHLjse7G2c5s9pBUkJcdkqSpIJSBAAvoeNZc9wo9DRYsedSUvAw/6gcmIRx9hOnlUN8+zZ+DwXXn7nmuLxcYlThcKlZlZkkkpMyIyzA5RpFe9jjj2pwk0fK5VNTcZxTSfkhhnVpzqEJBuDOluNaITcou0ZssIqUafKBcCnMlTZMyJB51HC27gy2pe1rIv1GuyNsPMRCyNDGo8QbGjPHGb9aEU5R/5Zp8P09XIzoa4SEJnyrJk0P8Aol+5uwa7H/8ALD9n/sPML0nSrKSW8s6lAEcZMW1rzMkcmOVSPfw6XBqMe/Cm+678BeM2utDhSOrKRxQmfOK6U2iGn0sJxuV2Qd24oDRud3YT60FOT8FfwWO+SKduri4bB/8AbBjwpk5exN6bFfH9nP8AqByJBR4Njz5UHKSKR0mB9v8AkzqlHNvHvFAryo8EMQonTu0v40bJxi1bkii43iZ1nlR4EW5u30NujKiMQgJBMyCfXyrRp/nMmrdw5PR1swDf3cBvP9vpWxPk8pmbxNsWkj7i0jTc5J07x5Vn1fg16Pya7Ak5RWQ02HATQDZ5d9N+wszLeISLtqAUeSv1inx8MDdo8m2dtzGNrSlnEOpP5ptfUGRvNVnkcV2JHEpOj1jYnTnEZB/EsZ1DVbfZJ1MlOmseVLDVrqSHyaG/lYu6c7eLrTQwrqgor0SSlQPspBG7Tl7VaJ5oyh6HyzPi08oT9aPSNkLX1SOuUOtypDhE3MCTod86GnqlRCVNuhlhlAkkHv1+XAmhKxUY/wCkRky2ocSPSfhWbURuKPT/AMZl2SkmYLbu1AwypRJzkEJHM6eG+pY4W6Zqz52k5Iy+H2f1eGKliXXVAkm5AmY5bya0YfVlSMeeGzTuT7ZmcfiStZuY0A5Cq5ZuU/oYsWNRj9R1sNfaB5GvQwswayNxZftiQqRoffwoZrTsTStSjXkXMvgnKoxOh4EafKkjNN0zTLG0rXj+jW4IBTLidSnKvw0V7xQnGKzxk12qNOnzZJf47Lji2tslL9Bzs/FdYkA6jsmd4i1eZqcHwsn08HraHWfiMTf5vP39/wBSajGojlr+99VxxXZny5Jrg+U6dY/XnVFHgi8jT+hYl46xrupXjdUNHULdbRB9lyTKFf4mvM2yPXjqNOlW4oUhU+yoH8po7ZBeo07VOQG/YgQof2mik/YSWfC+pDfZW3m8G2pxQ6x9yzSNIAtmWfsgmLanLWvDcIObPO1W3LNQh15Zu+j+IxTqAp9TQmDCELHA71ngKVaiROelxrqxdtpktuhWug8CQDqeN7VWcnlxv6E8cfhzr3NTsp60VlReSHKADTUIKulmyhicI8yfttqA74sfOK5cMJ4V9G+wC44444m6TkAO6NfX3Uc3dD4uFZ6zhNmpCdBUkhnJgCtiNqxCDkEpOabajTXn7q0YoJyI5cjUWjTzEAQO6P8A8gnfWv8A9/8AejCX7ORIUqdTzO4Df3VnyZXdI1QwKrZjPpMxXYQgAk5psDoKSc98KXZfTxjiy7pPijyDaLpxGKQ2QSlq64BuRe48h50IpqD9x5zxyyrn0k+k2M7McBwjW3umq6dOMZSf2I63JGcowg78sybScxlU0IqyMmxvstRSsJiRuPzrdp5u6Zi1ULhYzxozAjy7605OVRjwpwpmexKYrHLg9KDsddFtq5XEhZ7JlKvyqEHymfClnNuF+Y8mnSRis+1/LNOL/Xr+R+06WnDO4wrnzHvrTmxrPi4+6PO0+aWi1DjLw6Zp2cMVoBAUecGCOVeIpTg6Pp5TwTV7kSXgV6ZFRvsaqssvKM0o4vyyRWjZagND4A0y1EvYk9Piv5kBvbSxAP8ANWD31i3SPVWnwtcRCNn7QdU26VLJUIg+dV3WmYcmGMMkULHdqvX+tP78Kncvc2fBw/6UZ/bOYuJeJzRlk90TXoRjuxKjysjUMzVUe4dHcRmbT3VhRomjnShICUq5wddD3c4rRil49zNOPn2CdlPSKjEpNcj/AAztOTZe7pXAMTgdmJZeeSkQFLK/8rn1mkfZZdDdYgUyJg2yxmKlcbDTu4E61rwqo2Zs75oIxTwCVKO8wJnW0akbzwqjdInFW0MWCEoA4CvPbPQSPKfpB20pGI7KinKi8d5+VLb8GnHji09yujzbo9j153nSpWZRuZuZmxq820kZ9PCM9zaB+kuMUs9oyY38Bp8fOtDdYkv1MUopZpV44FeEGlLE59jfBtGCsfZI/Wa2YIunJGPUTSag/IXiDBrRIz4+gLENZpqTjdloyoWpQUmRu1qFUzVuvrs2he6xDbs3UmFfmR2T5jKfGraOVJ434f8AHgT/ADUN04aiK4nG391wzQbA2y4EdX1igB7InTfFZv8AIYX/AMyP6l/8NmhJ/ByL7P8A2Hje0XpP1ir6CdLXjy9a8v4jo978LiT5SGux8QsqVnWVCN50NGEnZn1mLHGC2quTBKfF5jnSWbYwUebCdnKht7f2d3capHpmHUtrJATuCU60Irgvlm4z5BkuWIUARurRiyvGnRmzYlla3d/T2PQuhm1JbRJ5HwrM3yO4rwa3brBewywm6spgc6pF0ZpIS9Gdo520nlfiDvB5zS9Nodq0mavA4iYpkyMo0NmVTTk2LNo4bthXKKRrkpF8UKtsPZUnurmxoos2Kr/u7ZvcT9rj3gVsxfKjFm+dlSEdc7H2G1A20KgNNLgEg945UM86W3yPgx29w2xR7J7qxM2x7PBfpIxB653kgDzn50Y9orJ1jkZLZK8qOZM/Cq5OXRPA1GH3B9sLlRrVmVOvY8zG91y97KMOaRDsf7Mnqjl1k24ivS06fw+Dy9U4/F9XX9BAKTBP+qsqZF7lwgjFZVtNlCIy9lRgTIgGeIzdoH8cbqx4m/iSTNk0tifkQvtwsg6GmlGpDQlcRxsVUtONnVBCx3eyfemow9GdfVfyjdkXxv8AHy98ck/0lw/5CmsQWzn3DWNfDnWzNHdjaPH0s/h5ov8AU0mydtB4TlKd940+deFl0ssStn12H/IY88mkmq/k0+w7lRF7VKHZ2uktqSMc5st0apFzuWmu+HRz1qf5WFbOZW2lwKSntC3bTTx4MubJvkmk+BUvAOcE24LTSxjRfJqFOuGBu4Ze+L/iFNQPiq7p/sabothFJCAr7RKheY/etDJicYqT8gjnU5NLwek7EdMZTSoWQj2/hP4V8OpEMumFfhcOh7lad450s77Gx0/SOMHiJANNFk5RoeYN6qJkWgrFt5k0WKnRhOlOJyoM8KmzRErwm0CMDh+r/mOAJTEbybmLgAX1rfjdY7Zhyx3ZWjVbIwYbbA8ydSd5POscm5O2a0klSPtq4lLaFKVoBSsaPLPzX0r2h/EOPOAHKVWMjQW08KeMWgZMicaVi3ZxJCYTbQmRxqkYuWRL6k3lUcbdeAXaSpUe+r5ncmY8SpIqZNIh2aPZCoTFetp36aPK1SuVhZQOEg61fajPbJoWUgpFxw8xfiIO7gKzS0/q3RNEc9x2yFeNPKmmh8YZslXbT+JK0nxSY9QKyariMJrxJHq/4pb8mXC+pQl/HJahU2461uhyzwp+lWMtgWeSgAQVRExu41l1kU8cka/8fmcc8ZHpWx2yhSpAAIEQoGvESo97Pk+IumYJ2wgXM8YkUOGze7SvsgpyB3765oXbbBCeNzHZ/Su8AcEpFbDWZQbAlSiAOU0YpyaQJ1FOXg3eLZypGT7ERroBEaq4cq9PNi3Y9q8Hh4MtZNz89j3o/jQqDOteSmerKJo9qYFOIYW0v2VpIneDuUOYMHwpyRhOi+PX2mXrOtKKF8yPtDkRB8am1tdGltZI7jZ4B6qRZmnEfMKkVQg1R5L9MuKOHjg4DHeNR7j40rXJaEqQz+jhgvYbDLVohpKUzOv2jfwFuBq05+lQX6koQe5zZ6AowKiUPNfpN20Q0WkmFLETwHGq6fHvlfhCZp7I0u2eI4tUpNKux69H6FWxnO3G6CfStOnjeRMxZp1icfcrxwrsh0ChBtSIZj7CYoiVpEjKJG+3GvRxZvKPPzYFL0y9w3CbWac1EHnV4aiEjJl0eWHyu0MOqSRb0NX4Zj3zi6Yv2hhjBIiBxt8Klki6NmDKm6ZVsrN2CfvnwkEV52qb+FT91/Z7/wDiEvxvH+mX/wCWdSqxg3EGfh5Vuj9DxWrpMNweIhaVfjB9alm9UJIppk4ZYteD0dpJvEEG4ndXz9I+ybdWZBxV5Ma1y56C/SuWUpk3uL6H9KdqiUZ2VLml6KUmEbIcAd6xQnKkkd+gOorTpVc79jDr3sx7V5NPiccpxKBxAmYgD/Hvr0keI1zyd2Viuqcy/ZN02tzGp9++vJ1OPZO10z19Pk3wp9o9E2XigpNTT4DJUzFdOcG4xjWcSygqQ4Mr2UeyU+ys8bGPCn2740u0CORY5c9McbMxwIBFSXBWSNTs7EzVUzNJCH6RujSNoNNtKOUpcSoK3gTCwO9Mjypm6FjG2PNmYFDDaW20hKUgBIG4CkKN2Dbb2glptS1GABRScnSBaStnhvSPGl1anFan0G4fv9a9XHjWOFHmzyOc7MK6rWvN8npJ+lHdiJ+sV+U+8Vs0vz/oedquI/qcxo17qnkK4wRhYBE6UsGlJNhkm1wE4dZT8xVFaFdMmt+8qSFd4E+Y8K7c12LtXgc7MelEpeZQb9halDxmCL1ox6hpdmXLp1J8oi/i8whRBUPFM+4iunnlJdhx6aMOl/3BsLiTmJJ0kjhMQI86yTTm1H3f9Hq6KUcO/L/pi6+74X9l2GdsROt/35V6kZcHiyhymWoOl+FT7RSHEj05l4hIMEyBp3V4J9bNU69hBiGW5upU8kaetOqRibyyXKX7lZbQTlStRPNMD30Ki3VsaWXNCO5xVAbrQ+/PcP1rtsPqMsmdrpFDZyknNM2q+CUYyoz6mGWcblXHsabAKzZVRYD93jl94a16K6PJfZDa7sAEazINp1Hj76nlgpxplcORwnaND0V21PZJvXkuLg6Z6tqcbRuW1JcTe9UhPa7IZIblRlOkmzzhldYj+Wo+Rq+XGpLdEnp87XokFbD2kVxlBNZY8GqaRqWGZuoyafsldcIvVQAzzj6Q8Q6VBJSpLQ0JBhR4zpHLv8fR0mJJbn2YNTlt7UeZbYcgH9/v07q0TdIjDlmSevN/SvLo9G5dFmxlQ8BxBHpPwrVpHWRGLWL/AIb+h9tIUci7DjfCAEAb6zosy1BUmCN/ryNUTlHkV0+BltLBKSkLTdJAkfdPDurVnwyjHcuv6MuHPGUnB9/2AjsozfaJjS0D361j6Vmrt0cYUoi0COVNG2gSpB+Dbgkqk8Y/elXwxW62SyyezauLL1uzJ8v0q8pcNkVHpBOGbOYpNspEg7rC1CHMWFPbOP3X9npOzNnlTSFdbEjTKTFeK4xPpcuTMsj4TEOIXCiNaNCxknRSyqFg0Mae47VSTxUUOpN6FMopKrAnDpRoVyQ56PY2AUK1BtETffu99b9Pk3KmeVq8O2Vx6YTtBzMATcSZ7hYzruPCtJj6EbXSxltSSgK1Eq7IEHW2prFqFGatdmzTzcHT6Z6z0f22FJBBmsCZ6DjY6x4aeRlWMyTqndVY5ZRVJkJYIt20dYdQAEoASBYAADypNxRR9wTaW1Hmv+FyNcwg28DalcprwWhixvyEbJ2kt4XSpKTbtSCSeA4VSEm64J5scYRfJlPpf2khtxKFP/YBLQJsQTBjiRp3c69TDOMY2zwpxblSPINo4sOIKkGRvtH7FDLlUoui2KG2SsSrFYjdx2UNu5VhQ3GaeEtslIzZYqaaGe1UgiRobjuIkVrzdtryZcDdU/ApbEmssVbo1Nmo2JgevbCU5U5Sc6yiVJAAIIM2nTjWyDbVGPI9jt/2NHdgjIQFrUIJUlaQmQAe0kxeDBixtVJNuNEoyW66V/QyC7sp5E+pisT5ibVxIFwy4NLB06HkrQ9aQQhCwBcEEHfCjMc4KTWnBacvv/AurUHDHXs0/vf/AGI4ZrO60iLLUOYjXSjmfpI4lbGW2G1sOlayVBcKzcYABnWDINdhnFQpnZFLemu0egbGxALCFIJhQmvKy2pNH0kKn6/fkzjrawr2Tcm1VUXXRgeaNpJoqfQvKSEEndRjF+wmXLFxq7OKaUoTB/e6hsYyzRpKwVbSx9hXlR2M5Z4AyXFNqzQddINxRjcXYspRmmmxhtPaIDMxmKpSAeabzPI+lbt622YHHmjC4hubDUa8uVZWrKjzo70nVh0hKiY3d3Cs2THb4NmHMkqkb7AdM8wsZrO00a00+i8dJTM3oDcDnA9NnMpATm71AUd7RzxxfJlOlv0mYgEsIIQuO0pJMtk6Qbdsa8rVfFGTdsyZ8kIpxSMdtUqxBU66tS1q1KiVKUeOsAV6G1NHlbnF0Km0ZSdwiDz+dTqiqdoGf0qNcl74AjXNUIM8OrMzG9NvA3HxrXB7sf2M0ltyfcBw+tzFRxUnyXl0P+jGKLTvZWO0DKZMKtMWFjaxjWtEWk7TM+VblTRrW9sdZ2W23HVaFKUggSIIJCsuh3kVT4l+DL8Ku3RltqbLLJ7YSkKzdlKgcl80KiYPjU4wXk073XBnnHb2AjdaoSmr4RoUeORls7bYSMjiMyCZtqDpI5xXLI925d/wy+J41B4squL54+ZP3T/2Y6w+BQC2+0oqRJiDBSdCCNxE9xrXCKzR9n/Bi1N6aSalui+n0/s14ZpcJtNrFsv4d1pABQooULqSU3md/GeUUrxKMSCytz8hfRVCm8K2lWonjpJI9IrzcqTyOj38ORrFFy79i13FC9vSaueYDubRAEQfKuOoFd2gDuPgBXBSBnMZH3vQULDRXiMBiCMymHL6QJAHMi00qnF+QozeMBJyyRedZiqpWqFb5KEuNJGUpnnVE4pVRJxk3dgOJZTumD6c6lKJWLfkhhXlIVBkHdWecTTjye5q8Hj1ApSpIXOg3+YrO0bosNV00Tg1kIwyVORqtUhJ4RFNDG3ySy5lF7ezEYnFqeeW6v2lqKj3k7uVa4qjBJ3yP8G5KQBrGvISY7r1qVUZJWmWbR2akjMCEnhvHlpxrnjVcixyu6FTuDzWJSDeVaD/AHWeca+pqjKxYrBqmLUr5GC8CzlJBIhQjx3GrYXztfklmXG5eCK8AkGVKgcB89BVHp0uZMmszfEURbeShQUgQUkEHmDNL6Pyr9R0pP5maNzbbryB7WX7gIQ2OUJjMO+tWOnFOr+/RlnHa2rr7Ln9xRtPMUgEiJ0SIFLqLa5ZTAknwv3F/UeNY6RptnC0RR6O7D9l4VS5ye19pMwCIJ87UMeRxnT6otPDCWn3fm3V/BuOjGxW25WpxPaTGVM2BuZnSeFUyTXSMmOL7fJsg8lKRl042rO6L8i1TIk9n0PyphbRXCY0iOM1yOZQWEGTFq5nA/8A2e3OaAOAJ+BoUGyl1tMZd28A28po0gWzMrfKXVQ0CAQNQNKpF8k5rjs0OC2gzHbwoP8Aiao2yG1e5nOkORZKm2Cg8B76SX2K47XkzONw6gQYMG1+IiR6ioSRpTIYfEOIVmSohURP+6RxT7HjklF2mVKJJJJMnWaZIVu+SxJPCaIBhhMfG4T+7VWMycoWMU7SbNlJPMg39ar8RMl8KS6YywjGEV7ThHeRR9AjeVeC/aeCZDf1IzndAPqqNKWaTXpBByUvUxLjEJmyCm1xM3rNFSXzGwTYxopMi6eHDlTW7s6gZxymlNASGWyMKpxNnMoB0itWmxucfmozajMsb+Ww/E7NSEK7ZKoJHfWjLhhsfPJnx6ibmuOBLhcG657IMcTYV52PBkydI3ZM+PH2w1WyyBdRJ9K1fhNq5dkFqd3RHCtPlWVpKlE/dTP+qhLHtdtGmOW47U+DfbJ2Y8G050EKi/684pMklKVoXGtqodqYISJEXOo7qk1ZWwrOZIM2O8j0o2Cj5Kb2A9b1x1lOJJBHZkcuPMk3ooAQwUlKgptKioWKplPNN9aDXsw/cBxeHJABiTzv32FMBNIx+1uij7iytpSAN4k+dK0w7gJro3jhoUj+6uqQG17DFjo/izBcW2Afwz53FN6vcSo+EOcN0aQIClFV9SEgX5eVBqwp10X4vou0bQDPIWopAbYsHRFhZgBWbkAfjXNI5NgWK6BgKhpxWbgUyP8A7SKFIa2C4joi4nQNq3SFfMWogsGPRx8f+XzflKT8a6/od+pYxsvFJIy4Ug/2j3Udz8AcYvtjjZ+zsYowtsJH5v0vXXJ9gSxrobjYGYXEH8pocDJ+wMvoelQMi/caHA1sU7Q6FR7LZVzBFvAkU8YwfzMnOU4/KrFx6IYtJPVNkJOuYgfGnUlD5Hf8AvevWq/k4nopjZ7SUiCJlf7mu+NKznGNGv2d0ZSSA84sD8CAT/8AJQrVLXSS4iv3MK0Sb5l/H/kLxHRjDA9nrSnfnKR6J+dReryNc0vsXjpYJ9sIw2EaScraigchE+NZJz5t2zZCDqlQWlr8R8qJ1MObGYRExQAxU40Qo5kxfuoRkpK1yO+OGV9aSYKoAsLx30QcF3WA217j8tKNnUdZy3B1793Dvo8AdnIA3xxnQ+tEXlgvXgkaX4C/jQDTLXSM1p5QaKFJh8qEGVXi1dRyZJvLvQffQoaz7EuoOUE6mBMgdwvQOSZWWW8pA14yfKeFEPJ83h0TKe7cKFHWXqbRAN7EDXf3xemJ0dwbcA63Md066fu9BhC22Bx04z8RXUc5FpBjUd0mjSBZWtxU7/Ak++hSDyQSqdx9fhRARbcGbSR+Y+6gMTViR5brfrXHUyhakqMkmdxmPhXBoqB4KUr195oUwuiTTWY2iPDyNGhbCEbMG8QR7/Cu4OTZYdnHVKikb7UDrZ0goFiT++E1zD32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8" name="Resim 7"/>
          <p:cNvPicPr>
            <a:picLocks noChangeAspect="1"/>
          </p:cNvPicPr>
          <p:nvPr/>
        </p:nvPicPr>
        <p:blipFill>
          <a:blip r:embed="rId2"/>
          <a:stretch>
            <a:fillRect/>
          </a:stretch>
        </p:blipFill>
        <p:spPr>
          <a:xfrm>
            <a:off x="944624" y="1268123"/>
            <a:ext cx="3617562" cy="4095447"/>
          </a:xfrm>
          <a:prstGeom prst="rect">
            <a:avLst/>
          </a:prstGeom>
        </p:spPr>
      </p:pic>
    </p:spTree>
    <p:extLst>
      <p:ext uri="{BB962C8B-B14F-4D97-AF65-F5344CB8AC3E}">
        <p14:creationId xmlns:p14="http://schemas.microsoft.com/office/powerpoint/2010/main" val="3667297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291125" y="1859528"/>
            <a:ext cx="5812220" cy="3913311"/>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tr-TR" sz="2000" dirty="0">
                <a:solidFill>
                  <a:srgbClr val="333333"/>
                </a:solidFill>
              </a:rPr>
              <a:t>* Okula gitmek istemiyor veya okuldan kaçıyor, devamsızlık yapıyorsa,</a:t>
            </a:r>
          </a:p>
          <a:p>
            <a:pPr>
              <a:defRPr/>
            </a:pPr>
            <a:r>
              <a:rPr lang="tr-TR" sz="2000" dirty="0">
                <a:solidFill>
                  <a:srgbClr val="333333"/>
                </a:solidFill>
              </a:rPr>
              <a:t>* Uykusunda ve yeme davranışında belirgin değişiklikler varsa,</a:t>
            </a:r>
          </a:p>
          <a:p>
            <a:pPr>
              <a:defRPr/>
            </a:pPr>
            <a:r>
              <a:rPr lang="tr-TR" sz="2000" dirty="0">
                <a:solidFill>
                  <a:srgbClr val="333333"/>
                </a:solidFill>
              </a:rPr>
              <a:t>* Yatağını ıslatma, kekeleme veya konuşmada tutukluk gösteriyorsa,</a:t>
            </a:r>
          </a:p>
          <a:p>
            <a:pPr>
              <a:defRPr/>
            </a:pPr>
            <a:r>
              <a:rPr lang="tr-TR" sz="2000" dirty="0">
                <a:solidFill>
                  <a:srgbClr val="333333"/>
                </a:solidFill>
              </a:rPr>
              <a:t>* Gece kabusları varsa,</a:t>
            </a:r>
          </a:p>
          <a:p>
            <a:pPr>
              <a:defRPr/>
            </a:pPr>
            <a:r>
              <a:rPr lang="tr-TR" sz="2000" dirty="0">
                <a:solidFill>
                  <a:srgbClr val="333333"/>
                </a:solidFill>
              </a:rPr>
              <a:t>* Okul başarısında anlam veremediğiniz bir düşüş varsa</a:t>
            </a:r>
          </a:p>
        </p:txBody>
      </p:sp>
      <p:pic>
        <p:nvPicPr>
          <p:cNvPr id="5" name="Resim 4"/>
          <p:cNvPicPr>
            <a:picLocks noChangeAspect="1"/>
          </p:cNvPicPr>
          <p:nvPr/>
        </p:nvPicPr>
        <p:blipFill>
          <a:blip r:embed="rId2"/>
          <a:stretch>
            <a:fillRect/>
          </a:stretch>
        </p:blipFill>
        <p:spPr>
          <a:xfrm>
            <a:off x="7626770" y="1859528"/>
            <a:ext cx="3346030" cy="3913311"/>
          </a:xfrm>
          <a:prstGeom prst="rect">
            <a:avLst/>
          </a:prstGeom>
        </p:spPr>
      </p:pic>
    </p:spTree>
    <p:extLst>
      <p:ext uri="{BB962C8B-B14F-4D97-AF65-F5344CB8AC3E}">
        <p14:creationId xmlns:p14="http://schemas.microsoft.com/office/powerpoint/2010/main" val="879179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http://3.bp.blogspot.com/-zAQkicll-2Y/T9Cvv8SeaNI/AAAAAAAAAk8/KReQ3-Eb0Eg/s1600/MUTLLUK+A%C4%B0L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5590" y="3082993"/>
            <a:ext cx="2928937" cy="198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2" name="Gözyaşı Damlası 1"/>
          <p:cNvSpPr/>
          <p:nvPr/>
        </p:nvSpPr>
        <p:spPr>
          <a:xfrm>
            <a:off x="2033516" y="188914"/>
            <a:ext cx="7705797" cy="1152525"/>
          </a:xfrm>
          <a:prstGeom prst="teardrop">
            <a:avLst>
              <a:gd name="adj" fmla="val 124420"/>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tr-TR" sz="2400" b="1"/>
              <a:t>Çocuğumun şiddet gördüğünü anladığımda ne yapmam gerekir?</a:t>
            </a:r>
            <a:endParaRPr lang="tr-TR" sz="2000" b="1" dirty="0"/>
          </a:p>
        </p:txBody>
      </p:sp>
      <p:sp>
        <p:nvSpPr>
          <p:cNvPr id="4" name="Yuvarlatılmış Dikdörtgen 3"/>
          <p:cNvSpPr/>
          <p:nvPr/>
        </p:nvSpPr>
        <p:spPr>
          <a:xfrm>
            <a:off x="614764" y="2433260"/>
            <a:ext cx="5676853" cy="407672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marL="171450" indent="-171450" defTabSz="685800">
              <a:lnSpc>
                <a:spcPct val="90000"/>
              </a:lnSpc>
              <a:spcBef>
                <a:spcPts val="750"/>
              </a:spcBef>
              <a:buFont typeface="Wingdings 2" panose="05020102010507070707" pitchFamily="18" charset="2"/>
              <a:buChar char=""/>
              <a:defRPr/>
            </a:pPr>
            <a:r>
              <a:rPr lang="tr-TR" sz="2000" dirty="0">
                <a:solidFill>
                  <a:prstClr val="black"/>
                </a:solidFill>
                <a:latin typeface="Comic Sans MS" panose="030F0702030302020204" pitchFamily="66" charset="0"/>
              </a:rPr>
              <a:t>Aşırı tepki göstermemeye ve sakin olmaya çalışın.</a:t>
            </a:r>
          </a:p>
          <a:p>
            <a:pPr marL="171450" indent="-171450" defTabSz="685800">
              <a:lnSpc>
                <a:spcPct val="90000"/>
              </a:lnSpc>
              <a:spcBef>
                <a:spcPts val="750"/>
              </a:spcBef>
              <a:buFont typeface="Wingdings 2" panose="05020102010507070707" pitchFamily="18" charset="2"/>
              <a:buChar char=""/>
              <a:defRPr/>
            </a:pPr>
            <a:r>
              <a:rPr lang="tr-TR" sz="2000" dirty="0">
                <a:solidFill>
                  <a:prstClr val="black"/>
                </a:solidFill>
                <a:latin typeface="Comic Sans MS" panose="030F0702030302020204" pitchFamily="66" charset="0"/>
              </a:rPr>
              <a:t>Çocuğunuzu </a:t>
            </a:r>
            <a:r>
              <a:rPr lang="tr-TR" sz="2000" dirty="0" smtClean="0">
                <a:solidFill>
                  <a:prstClr val="black"/>
                </a:solidFill>
                <a:latin typeface="Comic Sans MS" panose="030F0702030302020204" pitchFamily="66" charset="0"/>
              </a:rPr>
              <a:t> </a:t>
            </a:r>
            <a:r>
              <a:rPr lang="tr-TR" sz="2000" dirty="0">
                <a:solidFill>
                  <a:prstClr val="black"/>
                </a:solidFill>
                <a:latin typeface="Comic Sans MS" panose="030F0702030302020204" pitchFamily="66" charset="0"/>
              </a:rPr>
              <a:t>suçlamaktan kaçının. </a:t>
            </a:r>
          </a:p>
          <a:p>
            <a:pPr marL="171450" indent="-171450" defTabSz="685800">
              <a:lnSpc>
                <a:spcPct val="90000"/>
              </a:lnSpc>
              <a:spcBef>
                <a:spcPts val="750"/>
              </a:spcBef>
              <a:buFont typeface="Wingdings 2" panose="05020102010507070707" pitchFamily="18" charset="2"/>
              <a:buChar char=""/>
              <a:defRPr/>
            </a:pPr>
            <a:r>
              <a:rPr lang="tr-TR" sz="2000" dirty="0">
                <a:solidFill>
                  <a:prstClr val="black"/>
                </a:solidFill>
                <a:latin typeface="Comic Sans MS" panose="030F0702030302020204" pitchFamily="66" charset="0"/>
              </a:rPr>
              <a:t>Çocuğunuzu karşınıza alıp onunla konuşmaya çalışın.</a:t>
            </a:r>
          </a:p>
          <a:p>
            <a:pPr marL="171450" indent="-171450" defTabSz="685800">
              <a:lnSpc>
                <a:spcPct val="90000"/>
              </a:lnSpc>
              <a:spcBef>
                <a:spcPts val="750"/>
              </a:spcBef>
              <a:buFont typeface="Wingdings 2" panose="05020102010507070707" pitchFamily="18" charset="2"/>
              <a:buChar char=""/>
              <a:defRPr/>
            </a:pPr>
            <a:r>
              <a:rPr lang="tr-TR" sz="2000" dirty="0">
                <a:solidFill>
                  <a:prstClr val="black"/>
                </a:solidFill>
                <a:latin typeface="Comic Sans MS" panose="030F0702030302020204" pitchFamily="66" charset="0"/>
              </a:rPr>
              <a:t>Daha sonra çocuğunuzun duygularını ifade etmesi yönünde cesaretlendirin ve onu dinleyin.</a:t>
            </a:r>
          </a:p>
        </p:txBody>
      </p:sp>
    </p:spTree>
    <p:extLst>
      <p:ext uri="{BB962C8B-B14F-4D97-AF65-F5344CB8AC3E}">
        <p14:creationId xmlns:p14="http://schemas.microsoft.com/office/powerpoint/2010/main" val="380687963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2" descr="http://4.bp.blogspot.com/_SyKmRyl2urw/S7Q4SZAY5WI/AAAAAAAAAeA/Idm3cWxJOdw/s1600/bosanma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9817" y="2333767"/>
            <a:ext cx="4499992" cy="33872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Gözyaşı Damlası 1"/>
          <p:cNvSpPr/>
          <p:nvPr/>
        </p:nvSpPr>
        <p:spPr>
          <a:xfrm>
            <a:off x="2033516" y="188914"/>
            <a:ext cx="7705797" cy="1152525"/>
          </a:xfrm>
          <a:prstGeom prst="teardrop">
            <a:avLst>
              <a:gd name="adj" fmla="val 124420"/>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tr-TR" sz="2400" b="1"/>
              <a:t>Çocuğumun şiddet gördüğünü anladığımda ne yapmam gerekir?</a:t>
            </a:r>
            <a:endParaRPr lang="tr-TR" sz="2000" b="1" dirty="0"/>
          </a:p>
        </p:txBody>
      </p:sp>
      <p:sp>
        <p:nvSpPr>
          <p:cNvPr id="6" name="Yuvarlatılmış Dikdörtgen 5"/>
          <p:cNvSpPr/>
          <p:nvPr/>
        </p:nvSpPr>
        <p:spPr>
          <a:xfrm>
            <a:off x="553777" y="1523835"/>
            <a:ext cx="5669602" cy="47950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defTabSz="685800">
              <a:lnSpc>
                <a:spcPct val="90000"/>
              </a:lnSpc>
              <a:spcBef>
                <a:spcPts val="750"/>
              </a:spcBef>
              <a:buFont typeface="Wingdings 2" panose="05020102010507070707" pitchFamily="18" charset="2"/>
              <a:buChar char=""/>
              <a:defRPr/>
            </a:pPr>
            <a:r>
              <a:rPr lang="tr-TR" sz="2000" dirty="0">
                <a:solidFill>
                  <a:prstClr val="black"/>
                </a:solidFill>
                <a:latin typeface="Comic Sans MS" panose="030F0702030302020204" pitchFamily="66" charset="0"/>
              </a:rPr>
              <a:t>Yaşadığı korku, kaygı, utanç, suçluluk gibi olumsuz duygularının normal olduğunu, ne olursa olsun onun yanında olduğunuzu belirtin, hissettirin ve ona güven vermeye çalışın. </a:t>
            </a:r>
          </a:p>
          <a:p>
            <a:pPr marL="171450" indent="-171450" defTabSz="685800">
              <a:lnSpc>
                <a:spcPct val="90000"/>
              </a:lnSpc>
              <a:spcBef>
                <a:spcPts val="750"/>
              </a:spcBef>
              <a:buFont typeface="Wingdings 2" panose="05020102010507070707" pitchFamily="18" charset="2"/>
              <a:buChar char=""/>
              <a:defRPr/>
            </a:pPr>
            <a:r>
              <a:rPr lang="tr-TR" sz="2000" dirty="0">
                <a:solidFill>
                  <a:prstClr val="black"/>
                </a:solidFill>
                <a:latin typeface="Comic Sans MS" panose="030F0702030302020204" pitchFamily="66" charset="0"/>
              </a:rPr>
              <a:t>Şiddet gösteren kişi/kişilerin amacının özellikle kendisini korkutmaya, kontrol etmeye çalıştığını ve bu durumda onun suçu olmadığını, utanmaması gerektiğini anlatın.</a:t>
            </a:r>
          </a:p>
          <a:p>
            <a:pPr marL="171450" indent="-171450" defTabSz="685800">
              <a:lnSpc>
                <a:spcPct val="90000"/>
              </a:lnSpc>
              <a:spcBef>
                <a:spcPts val="750"/>
              </a:spcBef>
              <a:buFont typeface="Wingdings 2" panose="05020102010507070707" pitchFamily="18" charset="2"/>
              <a:buChar char=""/>
              <a:defRPr/>
            </a:pPr>
            <a:r>
              <a:rPr lang="tr-TR" sz="2000" dirty="0">
                <a:solidFill>
                  <a:prstClr val="black"/>
                </a:solidFill>
                <a:latin typeface="Comic Sans MS" panose="030F0702030302020204" pitchFamily="66" charset="0"/>
              </a:rPr>
              <a:t>Çocuğunuzun bundan sonraki ne tür tepkiler gösterebileceği üzerinde durun. </a:t>
            </a:r>
          </a:p>
        </p:txBody>
      </p:sp>
    </p:spTree>
    <p:extLst>
      <p:ext uri="{BB962C8B-B14F-4D97-AF65-F5344CB8AC3E}">
        <p14:creationId xmlns:p14="http://schemas.microsoft.com/office/powerpoint/2010/main" val="129510358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218364" y="115889"/>
            <a:ext cx="7574508" cy="260001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marL="171450" indent="-171450" defTabSz="685800">
              <a:lnSpc>
                <a:spcPct val="90000"/>
              </a:lnSpc>
              <a:spcBef>
                <a:spcPts val="750"/>
              </a:spcBef>
              <a:buFont typeface="Wingdings 2" panose="05020102010507070707" pitchFamily="18" charset="2"/>
              <a:buChar char=""/>
              <a:defRPr/>
            </a:pPr>
            <a:r>
              <a:rPr lang="tr-TR" dirty="0">
                <a:solidFill>
                  <a:prstClr val="black"/>
                </a:solidFill>
                <a:latin typeface="Comic Sans MS" panose="030F0702030302020204" pitchFamily="66" charset="0"/>
              </a:rPr>
              <a:t>Çocuğunuza özellikle, şiddete şiddet ile tepki vermemesi konusunu vurgulayın.</a:t>
            </a:r>
          </a:p>
          <a:p>
            <a:pPr marL="171450" indent="-171450" defTabSz="685800">
              <a:lnSpc>
                <a:spcPct val="90000"/>
              </a:lnSpc>
              <a:spcBef>
                <a:spcPts val="750"/>
              </a:spcBef>
              <a:buFont typeface="Wingdings 2" panose="05020102010507070707" pitchFamily="18" charset="2"/>
              <a:buChar char=""/>
              <a:defRPr/>
            </a:pPr>
            <a:r>
              <a:rPr lang="tr-TR" dirty="0">
                <a:solidFill>
                  <a:prstClr val="black"/>
                </a:solidFill>
                <a:latin typeface="Comic Sans MS" panose="030F0702030302020204" pitchFamily="66" charset="0"/>
              </a:rPr>
              <a:t>Çocuğunuzun öğretmeni/öğretmenleri, okul idarecileri ve rehber öğretmenleriyle durumu paylaşarak ayrıntılı bilgi almaya çalışın. </a:t>
            </a:r>
          </a:p>
          <a:p>
            <a:pPr marL="171450" indent="-171450" defTabSz="685800">
              <a:lnSpc>
                <a:spcPct val="90000"/>
              </a:lnSpc>
              <a:spcBef>
                <a:spcPts val="750"/>
              </a:spcBef>
              <a:buFont typeface="Wingdings 2" panose="05020102010507070707" pitchFamily="18" charset="2"/>
              <a:buChar char=""/>
              <a:defRPr/>
            </a:pPr>
            <a:r>
              <a:rPr lang="tr-TR" dirty="0">
                <a:solidFill>
                  <a:prstClr val="black"/>
                </a:solidFill>
                <a:latin typeface="Comic Sans MS" panose="030F0702030302020204" pitchFamily="66" charset="0"/>
              </a:rPr>
              <a:t>Eğer önerileri arasında profesyonel bir yardım alması var ise psikolog, psikiyatrist gibi kişilere başvurarak yardım alın.</a:t>
            </a:r>
          </a:p>
        </p:txBody>
      </p:sp>
      <p:sp>
        <p:nvSpPr>
          <p:cNvPr id="5" name="Yuvarlatılmış Dikdörtgen 4"/>
          <p:cNvSpPr/>
          <p:nvPr/>
        </p:nvSpPr>
        <p:spPr>
          <a:xfrm>
            <a:off x="313899" y="3068639"/>
            <a:ext cx="7356143" cy="3441343"/>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marL="171450" indent="-171450" defTabSz="685800">
              <a:lnSpc>
                <a:spcPct val="90000"/>
              </a:lnSpc>
              <a:spcBef>
                <a:spcPts val="750"/>
              </a:spcBef>
              <a:buFont typeface="Wingdings 2" panose="05020102010507070707" pitchFamily="18" charset="2"/>
              <a:buChar char=""/>
              <a:defRPr/>
            </a:pPr>
            <a:r>
              <a:rPr lang="tr-TR" dirty="0">
                <a:solidFill>
                  <a:prstClr val="black"/>
                </a:solidFill>
                <a:latin typeface="Comic Sans MS" panose="030F0702030302020204" pitchFamily="66" charset="0"/>
              </a:rPr>
              <a:t>Evdeki ilişkilerinizi gözden geçirin. Daima onunla iletime açık olun. Ona vakit ayırın.</a:t>
            </a:r>
          </a:p>
          <a:p>
            <a:pPr marL="171450" indent="-171450" defTabSz="685800">
              <a:lnSpc>
                <a:spcPct val="90000"/>
              </a:lnSpc>
              <a:spcBef>
                <a:spcPts val="750"/>
              </a:spcBef>
              <a:buFont typeface="Wingdings 2" panose="05020102010507070707" pitchFamily="18" charset="2"/>
              <a:buChar char=""/>
              <a:defRPr/>
            </a:pPr>
            <a:r>
              <a:rPr lang="tr-TR" dirty="0">
                <a:solidFill>
                  <a:prstClr val="black"/>
                </a:solidFill>
                <a:latin typeface="Comic Sans MS" panose="030F0702030302020204" pitchFamily="66" charset="0"/>
              </a:rPr>
              <a:t>Çocuğunuzun kendini ifade edici, hakkını arayıcı ve atılgan davranışlarını destekleyerek kendisine güven duyması yönünde destekleyin.</a:t>
            </a:r>
          </a:p>
          <a:p>
            <a:pPr marL="171450" indent="-171450" defTabSz="685800">
              <a:lnSpc>
                <a:spcPct val="90000"/>
              </a:lnSpc>
              <a:spcBef>
                <a:spcPts val="750"/>
              </a:spcBef>
              <a:buFont typeface="Wingdings 2" panose="05020102010507070707" pitchFamily="18" charset="2"/>
              <a:buChar char=""/>
              <a:defRPr/>
            </a:pPr>
            <a:r>
              <a:rPr lang="tr-TR" dirty="0">
                <a:solidFill>
                  <a:prstClr val="black"/>
                </a:solidFill>
                <a:latin typeface="Comic Sans MS" panose="030F0702030302020204" pitchFamily="66" charset="0"/>
              </a:rPr>
              <a:t>Arkadaşları ile ilişki kurmasına ve bu ilişkilerini güçlendirmesi konusunda ona yardımcı olun.</a:t>
            </a:r>
          </a:p>
          <a:p>
            <a:pPr marL="171450" indent="-171450" defTabSz="685800">
              <a:lnSpc>
                <a:spcPct val="90000"/>
              </a:lnSpc>
              <a:spcBef>
                <a:spcPts val="750"/>
              </a:spcBef>
              <a:buFont typeface="Wingdings 2" panose="05020102010507070707" pitchFamily="18" charset="2"/>
              <a:buChar char=""/>
              <a:defRPr/>
            </a:pPr>
            <a:r>
              <a:rPr lang="tr-TR" dirty="0">
                <a:solidFill>
                  <a:prstClr val="black"/>
                </a:solidFill>
                <a:latin typeface="Comic Sans MS" panose="030F0702030302020204" pitchFamily="66" charset="0"/>
              </a:rPr>
              <a:t>Onlarla çeşitli etkinlikler planlaması ve yapmasını sağlayın.</a:t>
            </a:r>
          </a:p>
          <a:p>
            <a:pPr marL="171450" indent="-171450" defTabSz="685800">
              <a:lnSpc>
                <a:spcPct val="90000"/>
              </a:lnSpc>
              <a:spcBef>
                <a:spcPts val="750"/>
              </a:spcBef>
              <a:buFont typeface="Wingdings 2" panose="05020102010507070707" pitchFamily="18" charset="2"/>
              <a:buChar char=""/>
              <a:defRPr/>
            </a:pPr>
            <a:endParaRPr lang="tr-TR" dirty="0">
              <a:solidFill>
                <a:prstClr val="black"/>
              </a:solidFill>
              <a:latin typeface="Comic Sans MS" panose="030F0702030302020204" pitchFamily="66" charset="0"/>
            </a:endParaRPr>
          </a:p>
        </p:txBody>
      </p:sp>
      <p:pic>
        <p:nvPicPr>
          <p:cNvPr id="6" name="Picture 4" descr="http://www.psikoloji.com.tr/resimler/0/14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2257" y="1113064"/>
            <a:ext cx="3354057" cy="42484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4482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372108" y="1269570"/>
            <a:ext cx="5605612" cy="476273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2800" b="1" dirty="0" smtClean="0">
                <a:solidFill>
                  <a:schemeClr val="tx1"/>
                </a:solidFill>
              </a:rPr>
              <a:t>Zorbalık Davranışı Gösteren Öğrencilerin Ortak Özellikleri</a:t>
            </a:r>
          </a:p>
          <a:p>
            <a:pPr algn="ctr"/>
            <a:endParaRPr lang="tr-TR" sz="2800" b="1" dirty="0" smtClean="0">
              <a:solidFill>
                <a:schemeClr val="tx1"/>
              </a:solidFill>
            </a:endParaRPr>
          </a:p>
          <a:p>
            <a:pPr marL="285750" indent="-285750">
              <a:buFont typeface="Arial" panose="020B0604020202020204" pitchFamily="34" charset="0"/>
              <a:buChar char="•"/>
            </a:pPr>
            <a:r>
              <a:rPr lang="tr-TR" sz="2000" dirty="0" smtClean="0">
                <a:solidFill>
                  <a:schemeClr val="tx1"/>
                </a:solidFill>
              </a:rPr>
              <a:t>Genellikle </a:t>
            </a:r>
            <a:r>
              <a:rPr lang="tr-TR" sz="2000" dirty="0">
                <a:solidFill>
                  <a:schemeClr val="tx1"/>
                </a:solidFill>
              </a:rPr>
              <a:t>benlik </a:t>
            </a:r>
            <a:r>
              <a:rPr lang="tr-TR" sz="2000" dirty="0" smtClean="0">
                <a:solidFill>
                  <a:schemeClr val="tx1"/>
                </a:solidFill>
              </a:rPr>
              <a:t>algısı </a:t>
            </a:r>
            <a:r>
              <a:rPr lang="tr-TR" sz="2000" dirty="0">
                <a:solidFill>
                  <a:schemeClr val="tx1"/>
                </a:solidFill>
              </a:rPr>
              <a:t>yüksektir</a:t>
            </a:r>
            <a:r>
              <a:rPr lang="tr-TR" sz="2000" dirty="0" smtClean="0">
                <a:solidFill>
                  <a:schemeClr val="tx1"/>
                </a:solidFill>
              </a:rPr>
              <a:t>.</a:t>
            </a:r>
          </a:p>
          <a:p>
            <a:pPr marL="285750" indent="-285750">
              <a:buFont typeface="Arial" panose="020B0604020202020204" pitchFamily="34" charset="0"/>
              <a:buChar char="•"/>
            </a:pPr>
            <a:r>
              <a:rPr lang="tr-TR" sz="2000" dirty="0" smtClean="0">
                <a:solidFill>
                  <a:schemeClr val="tx1"/>
                </a:solidFill>
              </a:rPr>
              <a:t>Empati </a:t>
            </a:r>
            <a:r>
              <a:rPr lang="tr-TR" sz="2000" dirty="0">
                <a:solidFill>
                  <a:schemeClr val="tx1"/>
                </a:solidFill>
              </a:rPr>
              <a:t>kurma yeteneği gelişmemiştir</a:t>
            </a:r>
            <a:r>
              <a:rPr lang="tr-TR" sz="2000" dirty="0" smtClean="0">
                <a:solidFill>
                  <a:schemeClr val="tx1"/>
                </a:solidFill>
              </a:rPr>
              <a:t>.</a:t>
            </a:r>
          </a:p>
          <a:p>
            <a:pPr marL="285750" indent="-285750">
              <a:buFont typeface="Arial" panose="020B0604020202020204" pitchFamily="34" charset="0"/>
              <a:buChar char="•"/>
            </a:pPr>
            <a:r>
              <a:rPr lang="tr-TR" sz="2000" dirty="0" smtClean="0">
                <a:solidFill>
                  <a:schemeClr val="tx1"/>
                </a:solidFill>
              </a:rPr>
              <a:t>Sosyal </a:t>
            </a:r>
            <a:r>
              <a:rPr lang="tr-TR" sz="2000" dirty="0">
                <a:solidFill>
                  <a:schemeClr val="tx1"/>
                </a:solidFill>
              </a:rPr>
              <a:t>becerilerde ve ilişki kurma biçimlerinde yetersizlikler olabilir</a:t>
            </a:r>
            <a:r>
              <a:rPr lang="tr-TR" sz="2000" dirty="0" smtClean="0">
                <a:solidFill>
                  <a:schemeClr val="tx1"/>
                </a:solidFill>
              </a:rPr>
              <a:t>.</a:t>
            </a:r>
          </a:p>
          <a:p>
            <a:pPr marL="285750" indent="-285750">
              <a:buFont typeface="Arial" panose="020B0604020202020204" pitchFamily="34" charset="0"/>
              <a:buChar char="•"/>
            </a:pPr>
            <a:r>
              <a:rPr lang="tr-TR" sz="2000" dirty="0" smtClean="0">
                <a:solidFill>
                  <a:schemeClr val="tx1"/>
                </a:solidFill>
              </a:rPr>
              <a:t>Saldırgan </a:t>
            </a:r>
            <a:r>
              <a:rPr lang="tr-TR" sz="2000" dirty="0">
                <a:solidFill>
                  <a:schemeClr val="tx1"/>
                </a:solidFill>
              </a:rPr>
              <a:t>ve </a:t>
            </a:r>
            <a:r>
              <a:rPr lang="tr-TR" sz="2000" dirty="0" err="1">
                <a:solidFill>
                  <a:schemeClr val="tx1"/>
                </a:solidFill>
              </a:rPr>
              <a:t>dürtüsel</a:t>
            </a:r>
            <a:r>
              <a:rPr lang="tr-TR" sz="2000" dirty="0">
                <a:solidFill>
                  <a:schemeClr val="tx1"/>
                </a:solidFill>
              </a:rPr>
              <a:t> yapıya sahiptir, erkeklerde fiziksel üstünlük de eşlik edebilir.</a:t>
            </a:r>
          </a:p>
        </p:txBody>
      </p:sp>
      <p:pic>
        <p:nvPicPr>
          <p:cNvPr id="7170" name="Picture 2" descr="http://www.egitimtercihi.com/images/1_Gundem/zorba%20ogrenc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5868" y="1773716"/>
            <a:ext cx="5574004" cy="303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768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6" descr="http://yenikarikaturler.com/wp-content/uploads/2014/01/siddet-siddeti-dogurur-karikatur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7288" y="2175759"/>
            <a:ext cx="3838575" cy="383857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Oval 1"/>
          <p:cNvSpPr/>
          <p:nvPr/>
        </p:nvSpPr>
        <p:spPr>
          <a:xfrm>
            <a:off x="3143251" y="404814"/>
            <a:ext cx="5832475" cy="129698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tr-TR" sz="3600" dirty="0" smtClean="0"/>
              <a:t>Çocuklar Niçin Şiddet Uygular ?</a:t>
            </a:r>
            <a:endParaRPr lang="tr-TR" sz="3600" dirty="0"/>
          </a:p>
        </p:txBody>
      </p:sp>
      <p:sp>
        <p:nvSpPr>
          <p:cNvPr id="13" name="Dikdörtgen 12"/>
          <p:cNvSpPr/>
          <p:nvPr/>
        </p:nvSpPr>
        <p:spPr>
          <a:xfrm>
            <a:off x="573206" y="2285386"/>
            <a:ext cx="5800298" cy="384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tx1"/>
                </a:solidFill>
              </a:rPr>
              <a:t>Çocukların neden zorbalık davranışları sergilediklerine ilişkin olarak,</a:t>
            </a:r>
            <a:endParaRPr lang="tr-TR" sz="2400" dirty="0">
              <a:solidFill>
                <a:schemeClr val="tx1"/>
              </a:solidFill>
            </a:endParaRPr>
          </a:p>
          <a:p>
            <a:pPr lvl="0"/>
            <a:r>
              <a:rPr lang="tr-TR" sz="2400" dirty="0">
                <a:solidFill>
                  <a:schemeClr val="tx1"/>
                </a:solidFill>
              </a:rPr>
              <a:t>Ailesel nedenler,</a:t>
            </a:r>
          </a:p>
          <a:p>
            <a:pPr lvl="0"/>
            <a:r>
              <a:rPr lang="tr-TR" sz="2400" dirty="0">
                <a:solidFill>
                  <a:schemeClr val="tx1"/>
                </a:solidFill>
              </a:rPr>
              <a:t>Becerilerden yoksun olmak,</a:t>
            </a:r>
          </a:p>
          <a:p>
            <a:pPr lvl="0"/>
            <a:r>
              <a:rPr lang="tr-TR" sz="2400" dirty="0" err="1">
                <a:solidFill>
                  <a:schemeClr val="tx1"/>
                </a:solidFill>
              </a:rPr>
              <a:t>Dürtüsellik</a:t>
            </a:r>
            <a:r>
              <a:rPr lang="tr-TR" sz="2400" dirty="0">
                <a:solidFill>
                  <a:schemeClr val="tx1"/>
                </a:solidFill>
              </a:rPr>
              <a:t>,</a:t>
            </a:r>
          </a:p>
          <a:p>
            <a:pPr lvl="0"/>
            <a:r>
              <a:rPr lang="tr-TR" sz="2400" dirty="0">
                <a:solidFill>
                  <a:schemeClr val="tx1"/>
                </a:solidFill>
              </a:rPr>
              <a:t>Okula ilişkin nedenler düşünülebilir.</a:t>
            </a:r>
          </a:p>
        </p:txBody>
      </p:sp>
    </p:spTree>
    <p:extLst>
      <p:ext uri="{BB962C8B-B14F-4D97-AF65-F5344CB8AC3E}">
        <p14:creationId xmlns:p14="http://schemas.microsoft.com/office/powerpoint/2010/main" val="207728064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descr="http://www.eflatunn.net/wp-content/uploads/2014/04/soru-isaret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6281" y="813594"/>
            <a:ext cx="1857375" cy="16716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graphicFrame>
        <p:nvGraphicFramePr>
          <p:cNvPr id="18435" name="Object 3"/>
          <p:cNvGraphicFramePr>
            <a:graphicFrameLocks noChangeAspect="1"/>
          </p:cNvGraphicFramePr>
          <p:nvPr/>
        </p:nvGraphicFramePr>
        <p:xfrm>
          <a:off x="8472489" y="2924175"/>
          <a:ext cx="1857375" cy="3581400"/>
        </p:xfrm>
        <a:graphic>
          <a:graphicData uri="http://schemas.openxmlformats.org/presentationml/2006/ole">
            <mc:AlternateContent xmlns:mc="http://schemas.openxmlformats.org/markup-compatibility/2006">
              <mc:Choice xmlns:v="urn:schemas-microsoft-com:vml" Requires="v">
                <p:oleObj spid="_x0000_s12302" name="Klip" r:id="rId4" imgW="1857375" imgH="3995738" progId="">
                  <p:embed/>
                </p:oleObj>
              </mc:Choice>
              <mc:Fallback>
                <p:oleObj name="Klip" r:id="rId4" imgW="1857375" imgH="3995738" progId="">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2489" y="2924175"/>
                        <a:ext cx="1857375" cy="358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Oval 1"/>
          <p:cNvSpPr/>
          <p:nvPr/>
        </p:nvSpPr>
        <p:spPr>
          <a:xfrm>
            <a:off x="2361063" y="496889"/>
            <a:ext cx="5101775" cy="115252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tr-TR" sz="3200" b="1" dirty="0" smtClean="0">
                <a:solidFill>
                  <a:schemeClr val="tx1"/>
                </a:solidFill>
                <a:ea typeface="+mj-ea"/>
                <a:cs typeface="+mj-cs"/>
              </a:rPr>
              <a:t>Çocuklarınıza Örnek  Olun</a:t>
            </a:r>
            <a:endParaRPr lang="tr-TR" sz="2400" b="1" dirty="0">
              <a:solidFill>
                <a:schemeClr val="tx1"/>
              </a:solidFill>
            </a:endParaRPr>
          </a:p>
        </p:txBody>
      </p:sp>
      <p:sp>
        <p:nvSpPr>
          <p:cNvPr id="4" name="Dikdörtgen 3"/>
          <p:cNvSpPr/>
          <p:nvPr/>
        </p:nvSpPr>
        <p:spPr>
          <a:xfrm>
            <a:off x="559559" y="2924175"/>
            <a:ext cx="6114196" cy="3162726"/>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lnSpc>
                <a:spcPct val="110000"/>
              </a:lnSpc>
              <a:spcBef>
                <a:spcPts val="700"/>
              </a:spcBef>
              <a:buClr>
                <a:srgbClr val="DD8047"/>
              </a:buClr>
              <a:buSzPct val="60000"/>
              <a:defRPr/>
            </a:pPr>
            <a:r>
              <a:rPr lang="tr-TR" altLang="tr-TR" sz="2000" dirty="0">
                <a:solidFill>
                  <a:prstClr val="black"/>
                </a:solidFill>
                <a:latin typeface="Comic Sans MS" panose="030F0702030302020204" pitchFamily="66" charset="0"/>
              </a:rPr>
              <a:t>    Çocuklarınız sorun karşısında sizin çözüm tarzınızı izler ve model alırlar. Siz onunla sorun yaşadığınızda ve çözüm olarak şiddet ve fiziksel cezalandırma uyguladığınızda,  o da sorun yaşadığında çözümü şiddette arayacaktır. </a:t>
            </a:r>
          </a:p>
        </p:txBody>
      </p:sp>
    </p:spTree>
    <p:extLst>
      <p:ext uri="{BB962C8B-B14F-4D97-AF65-F5344CB8AC3E}">
        <p14:creationId xmlns:p14="http://schemas.microsoft.com/office/powerpoint/2010/main" val="361693758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Çocuk Bizden Öğreniyor.mp4">
            <a:hlinkClick r:id="" action="ppaction://media"/>
          </p:cNvPr>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2814638" y="1643064"/>
            <a:ext cx="5846762" cy="4384675"/>
          </a:xfrm>
        </p:spPr>
      </p:pic>
      <p:sp>
        <p:nvSpPr>
          <p:cNvPr id="2" name="Oval 1"/>
          <p:cNvSpPr/>
          <p:nvPr/>
        </p:nvSpPr>
        <p:spPr>
          <a:xfrm>
            <a:off x="2207568" y="44624"/>
            <a:ext cx="7704856" cy="1224136"/>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tr-TR" sz="4000" cap="all" dirty="0">
                <a:ln w="9000" cmpd="sng">
                  <a:solidFill>
                    <a:srgbClr val="D8B25C">
                      <a:shade val="50000"/>
                      <a:satMod val="120000"/>
                    </a:srgbClr>
                  </a:solidFill>
                  <a:prstDash val="solid"/>
                </a:ln>
                <a:gradFill>
                  <a:gsLst>
                    <a:gs pos="0">
                      <a:srgbClr val="D8B25C">
                        <a:shade val="20000"/>
                        <a:satMod val="245000"/>
                      </a:srgbClr>
                    </a:gs>
                    <a:gs pos="43000">
                      <a:srgbClr val="D8B25C">
                        <a:satMod val="255000"/>
                      </a:srgbClr>
                    </a:gs>
                    <a:gs pos="48000">
                      <a:srgbClr val="D8B25C">
                        <a:shade val="85000"/>
                        <a:satMod val="255000"/>
                      </a:srgbClr>
                    </a:gs>
                    <a:gs pos="100000">
                      <a:srgbClr val="D8B25C">
                        <a:shade val="20000"/>
                        <a:satMod val="245000"/>
                      </a:srgbClr>
                    </a:gs>
                  </a:gsLst>
                  <a:lin ang="5400000"/>
                </a:gradFill>
                <a:effectLst>
                  <a:reflection blurRad="12700" stA="28000" endPos="45000" dist="1000" dir="5400000" sy="-100000" algn="bl" rotWithShape="0"/>
                </a:effectLst>
                <a:latin typeface="Comic Sans MS" pitchFamily="66" charset="0"/>
              </a:rPr>
              <a:t>ÇOCUKLAR BİZDEN ÖĞRENİR</a:t>
            </a:r>
          </a:p>
        </p:txBody>
      </p:sp>
    </p:spTree>
    <p:extLst>
      <p:ext uri="{BB962C8B-B14F-4D97-AF65-F5344CB8AC3E}">
        <p14:creationId xmlns:p14="http://schemas.microsoft.com/office/powerpoint/2010/main" val="1050470984"/>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5 İçerik Yer Tutucusu" descr="683150.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9537" y="1988841"/>
            <a:ext cx="7647165" cy="369302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Yuvarlatılmış Dikdörtgen 1"/>
          <p:cNvSpPr/>
          <p:nvPr/>
        </p:nvSpPr>
        <p:spPr>
          <a:xfrm>
            <a:off x="2203374" y="594912"/>
            <a:ext cx="7238082" cy="61694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sz="3200" b="1" dirty="0" smtClean="0">
                <a:solidFill>
                  <a:srgbClr val="FF0000"/>
                </a:solidFill>
              </a:rPr>
              <a:t>ÇOCUKLAR NİYE ŞİDDET UYGULAR ??</a:t>
            </a:r>
            <a:endParaRPr lang="tr-TR" sz="3200" b="1" dirty="0">
              <a:solidFill>
                <a:srgbClr val="FF0000"/>
              </a:solidFill>
            </a:endParaRPr>
          </a:p>
        </p:txBody>
      </p:sp>
    </p:spTree>
    <p:extLst>
      <p:ext uri="{BB962C8B-B14F-4D97-AF65-F5344CB8AC3E}">
        <p14:creationId xmlns:p14="http://schemas.microsoft.com/office/powerpoint/2010/main" val="326939960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5" descr="data:image/jpeg;base64,/9j/4AAQSkZJRgABAQAAAQABAAD/2wCEAAkGBxISEhQUExQWFhUXGBgYGBgYGBwYFxwXHyIXGBocHCEbHCghGBolHBoYITIhJiksLy4uHSAzODMsNygtLisBCgoKDg0OGhAQGywkICQsLCwsLCwsLCwsLCwsLCwsLCwsLCwsLC0sLCwsLCwsLCwsLywsLC0sLCwsLCwsLCwsLP/AABEIALcBFAMBEQACEQEDEQH/xAAcAAEAAgMBAQEAAAAAAAAAAAAABQYDBAcCAQj/xABKEAACAQMCAwUEBgUIBwkAAAABAgMABBEFIQYSMRNBUWFxByIygRRCUpGhsSMzYnKiFjRDc4KSwdEVJFOT4fDxCCVEVGODo7LS/8QAGwEBAAIDAQEAAAAAAAAAAAAAAAECAwQFBgf/xAA8EQACAQIDBAgFAwIEBwAAAAAAAQIDEQQhMQUSQVEGEyJhcYGRsRQyocHRQuHwUnIjQ2KSFSQzU6Kywv/aAAwDAQACEQMRAD8A7jQCgFAKAUAoBQCgFAKAUAoBQCgFAKAUAoBQCgFAKAUAoBQCgFAKAUAoBQCgFAKAUAoBQCgFAKAUAoBQCgFAKAUAoBQCgFAKAUAoBQCgFAKAUAoBQCgFAKAUAoBQCgFAKAUAoBQCgFAKAUAoBQCgFAKAUAoBQCgFAKAUAoBQCgFAKAUAoBQCgFAKAUAoBQCgFAKAUAoBQCgFAKAUAoBQCgFAKAUBD63xTZWf84uYoz15Sw5z6KPeP3UBSL/23WAJW3iuLhv2U5V/iPN/DVZTjFXk7Cxox+1PVJT+h0eUjuZi4H39mB+NalTaWEp/NVj6osoSfA2l461zqdIGP60A1r/8cwH/AHV9fwT1cuRkX2nXsf8AOdHulHeYsyAfPlx+NZqe1MHU+WrH1S9yHCS4EnpPtb0yY8sjvbP9m4Tk/EEqPma3YyUldO5Uu1rdJKoeN1dD0ZWDKfQjY1YGagFAKAUAoBQCgFAKAUAoBQCgFAKAUAoBQCgFAKAUAoBQCgFAVrjHjiz01R2zlpG+CFPekY9231R5nFQ3bMFCnutb1Xq3+jrZuiLvOw8zsw2/d9DXBxvSHD0Lxp9t92nr+LmxDDyebyJDRvZfYRHmlQ3Eh3LTNz5PiR8P4GvLYrpDjK2UZbq7svrqZlSguBZZJbOzXcwQKB+xGMfhXLUcTiXlvTfmyzaRo/y403OPpkH98Y+/pWf/AITjbX6qXoV6yPMmLHUIZl5opEkXxRgw/A1p1aNSk7VItPvViyaehs1iJNLUtIt7heWaGOQftqG/MbVno4mtRd6cmvBkNJ6lRn9nzW7GXS7mS0kzns8l4GPgVPy659K9FgulFan2a63lz0f4f08TDKgnob2ie0Z4ZVtdXiFtMdkmG9vJ3ZB+p/x3x0r2WEx1DFw36Mr8+a8Ua8ouOp0ZTncdK2yp9oBQCgFAfCcUABoCJ4g4ns7FQ11OkWegOSx9FUFj8hQGfRNctryPtLaVJU6Eqeh8COqnyNASFAKAUAoBQCgFAKAUAoBQCgFAKAUBz3jnjqRZfoOmqJbw/G/WOBe8uenN5Hp35OAdfFYqlhqbqVXZe/ci0YOTsjR4V4Mjt3M0jGe7feSeTc57+XPwj8fyrwG0tsVcU2tIcvzz9jfhSjTV+Jco4wo26/nXCcrvMlu5CaxjBN1eLbxd6pIsXX7Uje9/d5etb2Hve1Glvy5tOXpFZetzG+9lYOscO2xJBgdu9uUzufMsQxY+ea6fwu2a6taSXK+6vTKxS9NHuP2jaQxCRxtIT0VLfJPoMVD2HtGK3pyS73MdZDgTFrBaTlZBYSxt3OYewkHoQVYVpzniKKcXWTXLe3l90WyfAs8C4UDJP725+dcuTu7+xcyVUkUBp6tpcN1E0U6CSNuoP5g9QR4is2HxFTDzVSk7NENJqzKXpmoz6DKsM7NNpjnljlO727Hor/sb/wCXhX0TZG2YY2O7LKa1XPvX3XA1KlPd8Dq8UgZQykFSAQQcgg7gg94ruGI90AoBQFDn05dYuZhPlrK3fskjDELLMuDI78pHMqt7gXOMhiakgxP7P5rVidLvJLRG+KIr28Od91VzlD8z0pkCS0DgOCJjPc5u7p/jmmAJ8gq/DGvkKAi+LNCawlXUrCLDIQLmGMYE0H1vdG3aL1BH44wWo0NpvaxpmFKPLKxGSkcLs6/vDGx+dQSWjQdbgvIhNbuHQkg9QysOqsDurDwNASNAKAUAoBQCgFAKAUAoBQCgKH7S+LZIOSys8Ne3Gy/+khyDIfDvx6E92+HEV4UKbqVHZImMXJ2RqcJcNx2UXIvvyueaWU/FI/eSTvjOcD/Emvm+0NoTxdV1J5LguS/PM6dOCpxLVFGFGK5MpXZVu57qpBrLYQgkiOPJ6nlXPz2rK61S1t528WRZGK90a2mHLLBFIPBkVvzGxq1PFVqTvCbXg2HFPUjtI4asdP7WWKNIub3mdj8I8AW+FfKtnEY7FY3dhOTlbRc/JasqoxjmjZ0/WRcjmt15ot8TNlUbGQeQfE4yOuwPcTWKrheoe7Vdpf0rNrx4LwzfNEqV9Dba5I2G58cY+4ViVNamVQ5mtPc8oLO3Ko3JJwAPMnYVljC7tFXZayRF2vGsErGO1Wa7ZdmaJP0YPnI5VO/uJransqrTW/Xcaaf9Tz/2q7Nd1E3kWGzldly6dmfs8wY/PG33E1zqkYxdou/faxZHy/so543ilUOjgqynoRSlVnSmpwdmtA1fIqnAF/Jp922k3Dlo2BkspG7074SftLuQPXoCor6hsraMcbQU18yyku/8PgaU4brsdNrpFDS1jVYbWF553EcaDLMfuAAG5JOwA3NAV2L2jWEiS9nLiWON5BHKjRO2AWGA4HNnHdQEhwJp3YWNuh3bswznvLt77k+ZdmNSyETckyr1OKWFzJUEnxgO+gMMdnGucKBnrgYqbkWKJr/DmpQXj3OlyQqs4XtopgezLrsJByj4iNj0z59zUaGWw4i1K1lgTUlt2inkESzW/OOSVs8iurjdWIIDDvpYXL7UEigFAYrq5SJC8jqiKMszEKoHiSdhQENbcaabI3Kl7bFjsB2qZJ8t96AnEcEZBBB6EbigKFc67qN3dXEdi0EMFswjaSVDIZZcAsoAI5VXOCev5CUiGzb0TjSRZ1s9RiFvcN+qkUk28/7jH4Wz9Q79PHFQSXSgFAR3EOsR2dtLcSnCRrzHzPRVHmWIA9aA5h7P9PllMupXQzc3RyP2IduVR4AgD5BfOvC9INoddV6iD7Mde9/tp6m/hqdlvPiX20jwMn/kV5ipK+Rlk+B7a5X1qqpsjcZ5+ljwNW6pk7jNS80+1uP1sSMe4lfeHow3B9DWWnWr0fkk17ehR0+ZXdX06808GeykkmhTJktZWMhKdSYnbLhgM+6Sc/hXRw9fD4x9ViIqMnpOKtn/AKksrd+Riacc0YeJ9Ji1uyglhkflLRtyhjylSwEgZenOo5t+4jwNXwWJnsrEzp1Iq9mr2zvbKz5PISW+k0W2UKirGgAVQAAOgA2A+6uRG8m5y1ZsQiRms6rFawvNM3KiD5k9yjxJ8K2sPh6mIqKnTV2/5ctKSirs5jLcG/jbUNTZotPQkQWykhpm6AbYLbj4vXGACa9RGHwc1hMElKs/mm/0r+cPdmlKTn2paci4cH2U19Cs0pNtaMMQWluxiHIPrO6Yck+AIHf31xtoVaeEqunBb9RfNOWefJJ3WXfctBOSu9ORc7TTIYvgjUHxxk/Mnc1xamIqVPmkzKkkbRcA476xWepNis+0PRHuLXnhyLi3YTwMOvOm+PmBj1xXX2Jj/hMUm/llk/z5Mx1I70S1cIa6t9ZwXK/0igsPsuNnX5MDX040iC9ojAz6UjfA16pOehdUcxjz97f5URDPXH2mJc2FyrorsIZGQsMlWCkgg9Qcjuq5VFo0lw0ERHQopHoQKqyyOfe2S4YNpsQJHaX0OcHGeU7fi2aA6UnQVDJRSfaPxBNay6ckJAM93HG+QDmMkBhv0zzDcb7VKIZd16VBJjNwvNyZ97Gcd+KmxFyr+06LNln6yzWxX97tosfnj50BbagkUAoDnfG0QvNWsbKT3oFjluJY/quw92MOO8A748zUohlvueHLSROR7eFl8DGhHyBXalxYg5OBlhPPYTS2j/ZQ80DfvRPlT6rymmQzInhCR7J5LW9VUlnnlmSVf1EzSHmKqTujj7DbkdCalEMm+L9CS9tZIXHvYLRt0ZJV3RgeoOdvQmpZBm9m+uNe6bbTv8bKVfzdCUJ+fLn51QuWagOVe1u5N3d2WlqTyu3b3GP9muSo26Zw/wA+WtLaOK+Gw06q1Wni8kXpx3pJFrijAAAAAGB4AD/ACvl8m27s6uSRrXnE1inuPdwKemDKmfuzWSngMVPtRpSa8Ga/WJPU+W13HIMxyJIPFGDD8DUzpzg7Ti14qxmjJPQzVQsKA2rN85BrDUXExzXEofs8vkgv9R0/m2EzTQju5WwWUemV29a7216Mq2EoYu2sVGXitH55mtTdpOJb9Yu0gV5ZWCIo5ix6Y/xPdiuRh6cq0lCmrt8DaUko3Zx++u5dfu1RA0VjB7zu2wCj4nY9A5GQB3DJ8a9jSp09j4dyl2qsskl9Eu6+r4+hpzm6su4hde4wimv4SYw9hbkRxwEe6YvhZsfaI3HhhfCursrAvDUt6pnUlnJ9/Ly9zDOV3lodh4Ff6MZNOZubsQJLd++S0c5RvMqSVPd0ryvSbAOlXWIjpPXx/dfcz0ZXVjdTVjFfLA5x2oIA8XUFkZfJ0Dg+DRgd+a5Lw3WYV1Y/p9nk0/B2a5qXcZL2lYmb1ehrTpPgZoHu2lyMHqKrONnciSsVz2bMba91GwOyK63MP7kuecDwAYAffX0/Y+K+IwcJvW1n4rL9zn1I2kyw8e6E95a4iIE8MiTwE9O2jOVB8juPnXTKEJpHGlpdI0M7C2uMGOWCYiNlYjDAc2zLvsR3Va5Wxn9j2uC602EE/pIR2Mgzk5TZT815T8zUElX9s1+q6hpCEjC3Cyt5APEAfwb7qA67H0HpUMlFE4tte31fTI+oi7a4P9kIq/xMPuqSC+HaoJOU8D3LX+u312CTDbp9HjP1Tk748d1dv7Q8qlkFx4oInuLS0G/6RbmXyihIZc+HNN2YHjhvA1BJZqAUBz3UeOLu5upLTSoEkMRKzXMpIhRxkEADdyCMbHfwxvQG/wAJ8HywTy3d3P8ASLqUBS/LyokY3CRr3Dp93TqTJBcXYDrUEhJAelLC5p6zpMN1E0UyhkYb+IPUEEbqwO4I3BoDlOscaT6SLizvOaVxExs7jG8inKqsmPrqerd+N+oJtcrYu3sn0prXSrWNxhyrSMPDnZnA9QGAqpYt1Acb4Xl+l6xqd2dxGwt4z4KuQcf3AfnXlOlNe0KdJcW36ZL3NvCRzbLPqum9of5tHcDvWWVgvyUoy/lXlqFfc/zHDvjFe90zYqruIDVdYtbRcXmktFF05xHDLF4DdDtnzAroUMLiMRK+HxO9LleUX9TXbS1RXpLDh+8bntbr6HN3FS0Qz4cr4B9FIroKttfDLdr0+sj32l9Vd+qK2pvR2MsnD+vwDNpepdxjoCUJP+8yPuaqrG7JrO1ek6b8/t+C3+KtHcwfyg4ijOHsQ3pGfzV8Vk+C2NPONa3n+UOtq8ic0XjO7t45ptUgW3QKOyx7skj/AGFUsSc+OwHf5aOJ2Xh604U8DNzf6uSXNu304k9bK15lTg4H1ScHVYm7O6eVpkhOA3I24wW2zgkcrDBXGfCutLa2BpP4CavTSUXLhddy91x9TF1cn2lqbuocRSaji1vrC7MluwaWO2I5WJHumQEZQY3GG76YPZM6DdbA1ItSVk5JtrPhbJ+aEql8pIrfGPFNx9HW1is2sLRtwvKwaQftMVHNnYkb57ya6GD2OqVX4ivN1KnN6LwX87kikql1ZZIoVdoxnfNMvSdO0bUB8UTi0mOesDs0OT44ZUYetc3a+GWIwdSHFK68Vn+xem7SRK+1C25VtLxdntrmIkjr2bsFYehPLXiNiVN51cO9JwfqldGzUWjLldj3a4tPUzx1NWBsMKzSV0ZJLIg7s9jrtg4/8RDcQt/YAlXP5V6/onVvSqU+TT9b/g59dZpnRq9cYCE4h4Ssr4f6zbpIRsG3Vx6MpDY8s0BSJuBrrSXe40dg0bL+ltZSTzcoJBRuvN12Pid+4AUOx4du+I5XvZLiGLl/RhFDM6FcsqkbYBJzzZPU+GKnUjQ6ZovtFht4/o+qH6NdRDD8wYpIB0kjZVIYMN8dc5oCJ9n3FMWpazeTjZUt1ihB2Yx8+XbHdluU/MZoCb9q/HMen2rojA3MgKxqDuM7Fz4ADceJx500GpE8H6pZ6PpdugYTXE+HWOMhpJZXxhRjoBlVyfDxOKAufCekSxiS4uSGurghpMfDGo+CFP2Eyd+8lj31BJYKAUBzr2OqI0vYGGJYrycSeJzy8reYIGx8qngRxOi1BJq6nZLPE8TZCupU8pKnBBBwRuDv1qUQzk13aazorc0LNf2Y6xvlp0XyIGcDbcZHioqSC58He0Wx1BQEkCS98UhCyfIZw481z8qixJC+2TS4rpLJNu2a7iRPEq2e09VAAJ9BTgOJ0kCoJPFzJyozeCk/cM0Bx32MxMbOWVvilnkc/co/PNeF6S70sUkuEV7tm/hcol/nm7KKWQ/UVm+4E1wKWHdSrGD4uxkqyMWvhfok/aAMvYvzA9COU5qMPCccTDcy7St6mNvIifZdw3AdFtkuIo5BIrytzqCMOxIO429zlr60aByD2tW1vY6jy6c5iHZq0ixOQEkJbIBB290Kcd2fux1KUKitOKfirkp2K/BxXqfLhbq4x5yN+ZOa1HsvBt36qPoid+XMvlpwWUfR7meaaW5uZkZ1kPMBGoMh6+8Tjl6nvNRjVDD4OpuJRW69MtciY3clc7Ya+WzXbaRuoqEsn0TXLeQgiO9iMDHuEqe9Hk+JHuj/AK17notXboToy1i7+T/f3Naus7kH/wBoXXU7BLPsiXZllDke6qjmGVJ6sTtgdBnPUV6kwHDbGx5pUWTKIWUO+M8qkjLeeBvQH6J4n0W3s9B7G1cyxc8TRuWV+YvKrggqACMnbFUq/JLwfsSiR46tu0sWRurPAv8AaMsQH44r5fs1ulilLkpP/wAWbk84k/MuVPpWhThJtNIyp5mgqnI9a2HFrUy3Iri5MXmkuOou+XPkyOD+Vel6NP8A5ma/0/f9zRraI6DXtTWFAKA4/wAY8N3elXjanpqdpFJvc24BPU5ZgB9XvyN1O+4JAAsXD/FWnaqi47JnG/YzBDIp78BviHmvlnFXuUNnXeCbS6dZSHhmUcqy27GKQL4e7sR6ilhcp2o6Joels0lwWurlukcjieZidh7mw36czfKoyJzJn2d8GEzjULi2jtiARbWyIF7JTnLybZMhHj0z3dBUsdNoBQHiaVUUsxCqoJJJwABuST3DFAc04Juxd6xfXlsD9EaNIi+MCWZOX3l8QF5hnzHjUohnTHcDrUEhHB6UB9ZQetAcX9tHs6j7J7+1XkkT3plXYMve4A6MOpI6jJ69ZIK5pvBd1FYDVWuS88SRXFunMzARgq7Bi3eUz7o22O5pYXP0DpF+txBFMnwyorj0YA/41BJ51k/oJv6t/wD6mgOW+yCPOnJhyffk6EjvrwvSBT+MduS9jfw1twsvEvuWcpyfqjck7FkB/A1y9nOUsXGL7/Zk19DJxqMWF2Rk/oZO8+BqmzHvY6lF6byKT+VmTUNOLaG8aZybEqoBwM9nsK+omkfmKdedEJ6kj8etAWPhvg+7vpoljjcW5cJJKBhVHVt/EL+OKA7HdgTa5FEm8dhbEnfYSy4VV8sRj868/wBIsR1eGVPjJ/RZv7GWiru5b2Phua8JZRvJm0QvFWg/S7cxhisoIkikHVZV3U+nd6GtnZm0J4XFRqcNGu4rOG9GxByW1vr1s1rdEwahbnDD6ysMe+ozh4n2OPTpsa+nUqsKsFODumabVivaf7E7hpx9IuIxbg79lzdo48NwAmdt8mshBaOJHS+u7ewtyBbWbpLcFThAyfqoR4nvI7tu8VydtYz4fDNJ9qSaX3fl7mSnG7LLeWwcKpOV50Y53+E84/iVa8BTk4Rk3rZr1y9rm0zJOQwIyQQDtnH/AFrHC7S3Sy1NW2hPMNyfUk0rOSXaMrasRPFw5rvSlyd7vOAcbLHIT0r0nRq/xM/7fujTraF+RcbZJ9a9qax6oBQCgKdxH7MtNvGMjQ9lKd+0hPZtnxIHuk+ZFAQw9kMfT/SOocn2e2H/AOcfhQFh4a9n+n2Lc8UIaXr2sh7STPeQT8JPligLTQCgFAUr2wxM2lzY5uUNGZeXr2Ide0x8t/lQFi4chgS2iFuF7HkXs+X4eTHu48cjfPnUshG7eWqyoyMMqwIPoRg/gagk5Z/JLVdJbm02X6RbZz9FmO4HUhG6A+G48we+SCy6L7RrWQiO6DWU/Qx3A7PJ6e6xwrjPp6UsLm/xlxFaQ2U7ySIVMbqF5gS5KkBVGdyelLAheDLJjosEUgxzWrAg/ZYMR/CRVuBHE2fYvMX0a0LdQJF+SySKPwAFULFynxykHvGPHrQHGvZH2ccNxASS0Fw69N+gHcPFWrxnSKmo4iM76x9mzdwz7LRdeJLZprG4RR77Rvyjv5gMr+IFcDB4iNLHQqS0TV/DiXqq6aPEVwt/p+U/p4OngzLjB9G2+VTUj8Fjbv8ATP6X/BRdqJu+zzVkuNNti2ciPsnUg5DpmNwRjbcfjX1BNNXRpHG+LPZPfrPyWcXawFyyNzKpUEkhWDEEcucZ78VIOocP/wDcWlE3kgJTmfCj3eZukaHGWJbvPie4UBi4B0944ZLifP0i6czS7EcufgT0Ve6vnW3MdHE4tbr7Mcl92bdKNolnz9Yf9R/nXG6y0muBksBKPu8jTdUZppgh9d4atrwo8issqbpLGxjlX0Yb43Ox2rbwu08Rg5t0pZcVqiJQUlmaU/DMkg5ZNRvWi6FOdUyPAsqBvxrsVelGJtaEY355v7mNUYkjp0FnaRLDGI4416AEEepJOS3iTXHrVa2Llv1G3L+fQyJKOhmXVLTO0sWf3lFYZ4WqlkpejJ3ka9nrUM09xAGV+yEZON8c4bbbv93PzFZZ4J0qVOq7rev9LfkhSzsSNsgUYXOPE7fIVgrVE1Yu3crb3AudV0zl6Rx3U7Dz5VhH3MzD5V7Lo5R3ZVZf2r3f4NWs9DoZcZx416kwHqgFAKAUAoBQCgFAKAontZ1h1t1soF57m+5oUXuCY/SOfABT18891AT/AAVo5s7KC3LcxjQKT3E9TjyyTjyqWQiZ7UdM0sLnoGoJNLVdHt7lDHPEkiHudQw9RnofOlxY4pdez61tdds4417S3lWSQxP7wTkVuvinNy4znvG9TYi50vjXVBa2NxKdiI2VR4uw5EA+ZFWZUkOA9HNnp9rARhkjHMP22y7/AMTGqFyeoDjmnxfQ9ev7c7LcqtxH4E7lvnlpPkK8z0mob1GFVfpdvX90bWFlaTRf9PkBDY7mx88DP514WqrNeBsyeZDaXbmymeLB+izOXibuilY5eI/ZRj7ynpkldvdzuV5rF01P/MirNf1JaSXetJd1nztiXZduBou1xpNxLNDE9xZTtzzRRjMsMv1pI1+srdSvjvXp9hbbpumsPXdmsk3o1yvzRgq0ne6NyX2t2GMQpczSnpEkD8+fA8wA+4mvUSr04x3pSSXO6MNmR9rpF1qNwl1qSiOKI81vZg8wU/bl+0/l3eW4Pj9s9IIzi6OGeusvsvybFOlxkW69vYoULyusaDqzsFH3mvJU6U6st2CbfJZmdtLUrg40WYlbK2nuz050Xkhz/WSYB+Wa7+G6M4uqrztBd+vovuYpVorQh+L9V1u2t2uClrAnMi8gLzS5chdzgJ1I6V3KPRbCwX+JKUn6L+eZideXAsdvwNPIAbnUbt+/liZbdfT9GvNj+1XUpbHwNPSkvPP3uUdST4mwfZzY9WSSTx7SeZz/ABPW9HD0o/LBLwSK3ZUOFODLGXU9URraNo4mgWNWBKqShZ8ZPecVlILy3s+0vGPoVv8A7tf8qAqXD+lQ2ms3kUCCOI2sL8i/CGyR/mfnXk+liXU0/F+xnw+rLjazEkg+teKnFLQ3ZRsVv2dxNJqOoSsPcgY20fzeSeT0+NBX0rYlFQwkZ8ZJN+iX2OfUfaOj11zGKAUAoBQCgFAKAUAoCk8fWc0U1tqEEZm+jCRJol+MwPjmZPF1xnHfRBll0HV4buFJYHDow2I/IjqCO8HcVLIRX+OuA11ApIlxLbzRhgjoTjBwSCAR3juIpcWKgvD/ABPaH9DeRXKD6smMn++uR/eoCI1XjziKOaO0e1iSeX9Xgc3N1yVPaFNsd/TvoC1cJcPNZdrqGp3CvcuuHkYgJFGN+RT0ycdwx3AdSZINnS7d9XuIrl0ZNPgbngRxhriUfDMQd1iXPug9etQ2SkdEqCRQHMPbLZmBrTVEGTaycsoHfC55fzJH9utbGYdYihOk+K+vD6loS3ZJk3wpdiS17RTzK0k5BHeO1kx+GK+YY6m4V9xqzSj/AOqN6LuSM90q8nN0duXPcCQcZ9SMepFa0abd7arP+e5LyNmsQMc8yorO7BVUZZicAAd5J6CrRjKbUYq7fAg5XxV7XPe7DTYzNIcjtCpIz+wgGX2zudvI16vA9G+z1uMlurlf3fD+aGCVbhEh9H0fW53E01pHLJ1WS9OVXp8MXOAvryd1diO1dlYKO5Sa8Ipv68fUx7k5alyWLiXG1xZx46KsYx6bptWJ9KcJfKMvRfknqJETxTZcSXFuYZBbTKWRv0fKr5Qhh8XKvUCs1PpLgZuzbXivxch0ZElae1q5tSqapp8sQ2BljyVz06HbHU7MfSuth8bh8R/0pp+efoUcWtToPD/FllfIXtp0fAywzyuv7ytgjv3xitoqV32VzidtRulwUmvHCEd6IFVT6HrQF9oDnemjn1HVLj6vNDbJ/wC2gMnr7z/hXi+lNZSq0qS4Jt+ensbWGjxJy0OCT4CvKVNDbnoR/si9+0muP/M3U8oPivNyKfuUV9XwlLqqEKfJJfQ5cnd3LxWwQKAUAoBQCgFAKAUAoBQFdu+Eo+1M9tI9rMxy5ix2ch8ZI2BRj+0MN50B9DaqmBy2c/i3PLbny93klH8VAal9c62wIht7FD3M88rj7hCv50BXLDg/WmuTc3F1ZiXl5EdY3lMaH4hGrBFUnvJBJ8am5Fiw2XAUPOJbuWW9lU5XtyOyQ+KRqAg9SCagktoFAfaAUBqarp8dxDJDKMpIpRh5Hb7++gOaeynmit57CT9baTSRkfssSysO/BJYivn/AEmw7p4xVeEkvVZe1jboSyLLeWvbwvDnlLDKN3q4wysPMMAflXFp1OqqKpa9tVzXFeayNipG6Iu245t0tnkuWEU0J5Jof6TtRthF6sGxlT3g+uNqeya0qyhRW9GWcZcLd74W0feYesVsyvNw/e6ywkvWa2s8gx2ynEjDuaTIwCR49O4DqeisZhdlx3MMlOrxm9F3L+ebKbsp65IvGjaDa2ScsESRgDc494+bMdz8zXCxOMr4qV6snJ/zRGVRUdDSv+NLKLbtDIfCFGm/FAR+NZ6Wy8TU/Tb+5qPuQ5pEPJ7TIgT/AKjqJHiLcY/Fwa3FsGo/86l/v/Yr1q5MyW3tPsDjtRPB/XQsv3lcgffVZ7Axa+Tdl/bJP3sFViWbT9UtrtCYpYplOxCsG+RHd6GuZVw9fDy/xIuL71YumnoVTiX2W2NzlogbaUg+9Fshz9pOmPTFdbBdIcVh8pvfj36+T/NykqUWU/StT1Xhs9nLEs9kz5JXPKCcAlWxmNth7rDB7vGva4Da2Gxq7DtL+l6/v5GtKm46nTY/adYy2ZngkDSnCpbEgTmU7KnJnJ3PxDIxk52roznGEXKTslmyizPGi6aba3jhZuaTd5X+1K5Lu3zYn5Yr5djMU8ViJ13x08FodOjDdiRvtC1Y2thJy57af9DEB8RZ8jb0GT64rY2PhfisZFfpj2n5flmOvOyLvwppItLO3tx/Rxqp82xlj82ya+lmgStAKAUAoBQCgFAKAUAoBQCgFAKAUAoBQCgFAKA5vx/ZvYXaarCpaMgRXqL17Lblm8yuwPljoMkcza2z1jcO4fqWcfH9y9Oe6ydikWVFmhYMjgMrL0IO+RXzVqVOTp1FZrJnRjJNFZ4o4UE88N9bqv0qBlZkOAsyj6pJ+FwOjfI9xHTwO0XRpTwtVvq5J2f9L5+HNenfhqUs95Fusb1ZVyuQRsysMMp8GB6H/kZFcirSlTdn5NaPwLJ3NhlBGCMjzrGm1oSAuBgYH5Uvd5gjLq0mbP8ArTR/uJHkf3w1bMKlOP8Al38W/tYjdbIi64funGBqkv8Aaht2H3dmK3IYyhHXDrylNf8A0yrpy5lW1H2ZXbNzxXkIkByJFtxBJnzMJAPzFdWjt7DxW7OlLd5OW8vSRjdKXMltEn1y0wl1Cl5F/tInVZlHiQ/KH7tuvma1MTDZeI7VGTpy5ST3X6Xt/Miy31rmXWJ0nj3Q8rAhkkQg+YZWH/CuI1KlPJ5rin7NGTUovCHAkEV9cXqoFj5yttH3DYB5BnuLcwXy37xXd2hterUwsMM3d27b58l5K1+/zMUKaUrl4cLGrSSsAFBZidgANyTXDW9NqEFrkbEp5FE4TRta1P6ayn6DZkrAGGzzdefB7xs3lhB419I2NsxYKhaXzvN/jyNCpPeZ2CuwYxQCgFAKAUAoBQCgFAKAUAoBQCgFAKAUAoBQCgPMkYYFWAIIIIO4IOxB8RQHKtU4evdHkabTkNxZMS0lpuXjJ6mLvx5b+h6jkbT2PRxyu8p8JfnmZIVHEk+HeO7C73V+ykHxJKORlPgSdj99eGxmx8XhXaUbrms/3NqNVSRZ42VtwQfMYO1ctqSyZY91UkxTox6HFXi0tSU0jCLPz/Cr9aW3z6bUfaqOsfIb7Pgt1+1+VTvvkN58jaQYHXNYmUZ9qARWua/BaRmSUnlHhjHpkkDPlnNbeGwdXEzUILN/zxIl2VdlEgsNQ4hZTKrWemgg4P6yb0236dfhH7R6fQNlbEpYLtvtT58vD8mnOo5HX9K06K2iSGFAkcYCqo7h+ZPiT1rtmM26AUAoBQCgFAKAUAoBQCgFAKAUAoBQCgFAKAUAoBQCgKrxJwFaXbdqA1vc9RPAeSTO3xY2kGwG/d31SpShUjuzSa5MlNrNFdNjfWR/T26XcQ6T2yKJseMkXVj13Qn0rzOO6POXaw83/a27eT/PqbMMQv1IldH4hhnyIpFcjqm4kXyZWwynyIryWKwFag7VYuPt66GynGfyslluVrT6tjcZrPMx76yqKRdRSMdWLCgE2oRwIXkdUUdWdgqj76RozrSUYK77s2UlbVkF/KK4vMrp0DTd3byZitVPTOT70uPBR869FgejVWdpV+yuWsvwv5ka8sRGPy5kno/s9TtBcahIbycfCrDFvH3/AKOPp82z0FevwuCo4WO7Sjb3fizUnOUndl3AraKn2gFAKAUAoBQCgFAKAUAoBQCgFAKAUAoBQCgFAKAUAoBQCgFARWs8OWl3+vhRyOjY5ZB+664ZT5gioaUlZ6Ah5eC2X+b3lxEB0V+W4T/5QXx6MK5lbY2Cq5umk+669sjKq01xNc8P6mvS4tJP3oJIz+ErCtCfRnDP5ZSXo/sZFipHltD1U9JLJfPllb8Mj86qujGHvnOX0/BPxUuQXg++f9dqJUfZt7dI/wCKQu33YrbpbAwUNYuXi39rIo8RN8TfsOAbCNxI8bTyj+kuHaZh6Bzyr8gK6tKjTpLdpxSXcrGFyb1LOoA2GwrKQfaAUAoBQCgFAKAUAoBQCgFAKAUAoBQCgFAKAUAoBQCgFAKAUAoBQCgFAKAUAoBQCgFAKAUAoBQCgFAKAUAoBQCgFAKAUAoBQCgFAKAUAoBQCgFAKAUAoBQCgFAKAUAoBQCgFAKAUAoBQCgFAKAUAoBQCgFAKAUAoBQCgFAKAUAoBQCgFAKAUAoBQCgFAKAUAoBQCgFAKAUAoBQCgFAKAUAoBQCgP//Z"/>
          <p:cNvSpPr>
            <a:spLocks noChangeAspect="1" noChangeArrowheads="1"/>
          </p:cNvSpPr>
          <p:nvPr/>
        </p:nvSpPr>
        <p:spPr bwMode="auto">
          <a:xfrm>
            <a:off x="1704975" y="-2127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endParaRPr lang="tr-TR" altLang="tr-TR"/>
          </a:p>
        </p:txBody>
      </p:sp>
      <p:sp>
        <p:nvSpPr>
          <p:cNvPr id="26627" name="AutoShape 7" descr="data:image/jpeg;base64,/9j/4AAQSkZJRgABAQAAAQABAAD/2wCEAAkGBxISEhQUExQWFhUXGBgYGBgYGBwYFxwXHyIXGBocHCEbHCghGBolHBoYITIhJiksLy4uHSAzODMsNygtLisBCgoKDg0OGhAQGywkICQsLCwsLCwsLCwsLCwsLCwsLCwsLCwsLC0sLCwsLCwsLCwsLywsLC0sLCwsLCwsLCwsLP/AABEIALcBFAMBEQACEQEDEQH/xAAcAAEAAgMBAQEAAAAAAAAAAAAABQYDBAcCAQj/xABKEAACAQMCAwUEBgUIBwkAAAABAgMABBEFIQYSMRNBUWFxByIygRRCUpGhsSMzYnKiFjRDc4KSwdEVJFOT4fDxCCVEVGODo7LS/8QAGwEBAAIDAQEAAAAAAAAAAAAAAAECAwQFBgf/xAA8EQACAQIDBAgFAwIEBwAAAAAAAQIDEQQhMQUSQVEGEyJhcYGRsRQyocHRQuHwUnIjQ2KSFSQzU6Kywv/aAAwDAQACEQMRAD8A7jQCgFAKAUAoBQCgFAKAUAoBQCgFAKAUAoBQCgFAKAUAoBQCgFAKAUAoBQCgFAKAUAoBQCgFAKAUAoBQCgFAKAUAoBQCgFAKAUAoBQCgFAKAUAoBQCgFAKAUAoBQCgFAKAUAoBQCgFAKAUAoBQCgFAKAUAoBQCgFAKAUAoBQCgFAKAUAoBQCgFAKAUAoBQCgFAKAUAoBQCgFAKAUAoBQCgFAKAUBD63xTZWf84uYoz15Sw5z6KPeP3UBSL/23WAJW3iuLhv2U5V/iPN/DVZTjFXk7Cxox+1PVJT+h0eUjuZi4H39mB+NalTaWEp/NVj6osoSfA2l461zqdIGP60A1r/8cwH/AHV9fwT1cuRkX2nXsf8AOdHulHeYsyAfPlx+NZqe1MHU+WrH1S9yHCS4EnpPtb0yY8sjvbP9m4Tk/EEqPma3YyUldO5Uu1rdJKoeN1dD0ZWDKfQjY1YGagFAKAUAoBQCgFAKAUAoBQCgFAKAUAoBQCgFAKAUAoBQCgFAVrjHjiz01R2zlpG+CFPekY9231R5nFQ3bMFCnutb1Xq3+jrZuiLvOw8zsw2/d9DXBxvSHD0Lxp9t92nr+LmxDDyebyJDRvZfYRHmlQ3Eh3LTNz5PiR8P4GvLYrpDjK2UZbq7svrqZlSguBZZJbOzXcwQKB+xGMfhXLUcTiXlvTfmyzaRo/y403OPpkH98Y+/pWf/AITjbX6qXoV6yPMmLHUIZl5opEkXxRgw/A1p1aNSk7VItPvViyaehs1iJNLUtIt7heWaGOQftqG/MbVno4mtRd6cmvBkNJ6lRn9nzW7GXS7mS0kzns8l4GPgVPy659K9FgulFan2a63lz0f4f08TDKgnob2ie0Z4ZVtdXiFtMdkmG9vJ3ZB+p/x3x0r2WEx1DFw36Mr8+a8Ua8ouOp0ZTncdK2yp9oBQCgFAfCcUABoCJ4g4ns7FQ11OkWegOSx9FUFj8hQGfRNctryPtLaVJU6Eqeh8COqnyNASFAKAUAoBQCgFAKAUAoBQCgFAKAUBz3jnjqRZfoOmqJbw/G/WOBe8uenN5Hp35OAdfFYqlhqbqVXZe/ci0YOTsjR4V4Mjt3M0jGe7feSeTc57+XPwj8fyrwG0tsVcU2tIcvzz9jfhSjTV+Jco4wo26/nXCcrvMlu5CaxjBN1eLbxd6pIsXX7Uje9/d5etb2Hve1Glvy5tOXpFZetzG+9lYOscO2xJBgdu9uUzufMsQxY+ea6fwu2a6taSXK+6vTKxS9NHuP2jaQxCRxtIT0VLfJPoMVD2HtGK3pyS73MdZDgTFrBaTlZBYSxt3OYewkHoQVYVpzniKKcXWTXLe3l90WyfAs8C4UDJP725+dcuTu7+xcyVUkUBp6tpcN1E0U6CSNuoP5g9QR4is2HxFTDzVSk7NENJqzKXpmoz6DKsM7NNpjnljlO727Hor/sb/wCXhX0TZG2YY2O7LKa1XPvX3XA1KlPd8Dq8UgZQykFSAQQcgg7gg94ruGI90AoBQFDn05dYuZhPlrK3fskjDELLMuDI78pHMqt7gXOMhiakgxP7P5rVidLvJLRG+KIr28Od91VzlD8z0pkCS0DgOCJjPc5u7p/jmmAJ8gq/DGvkKAi+LNCawlXUrCLDIQLmGMYE0H1vdG3aL1BH44wWo0NpvaxpmFKPLKxGSkcLs6/vDGx+dQSWjQdbgvIhNbuHQkg9QysOqsDurDwNASNAKAUAoBQCgFAKAUAoBQCgKH7S+LZIOSys8Ne3Gy/+khyDIfDvx6E92+HEV4UKbqVHZImMXJ2RqcJcNx2UXIvvyueaWU/FI/eSTvjOcD/Emvm+0NoTxdV1J5LguS/PM6dOCpxLVFGFGK5MpXZVu57qpBrLYQgkiOPJ6nlXPz2rK61S1t528WRZGK90a2mHLLBFIPBkVvzGxq1PFVqTvCbXg2HFPUjtI4asdP7WWKNIub3mdj8I8AW+FfKtnEY7FY3dhOTlbRc/JasqoxjmjZ0/WRcjmt15ot8TNlUbGQeQfE4yOuwPcTWKrheoe7Vdpf0rNrx4LwzfNEqV9Dba5I2G58cY+4ViVNamVQ5mtPc8oLO3Ko3JJwAPMnYVljC7tFXZayRF2vGsErGO1Wa7ZdmaJP0YPnI5VO/uJransqrTW/Xcaaf9Tz/2q7Nd1E3kWGzldly6dmfs8wY/PG33E1zqkYxdou/faxZHy/so543ilUOjgqynoRSlVnSmpwdmtA1fIqnAF/Jp922k3Dlo2BkspG7074SftLuQPXoCor6hsraMcbQU18yyku/8PgaU4brsdNrpFDS1jVYbWF553EcaDLMfuAAG5JOwA3NAV2L2jWEiS9nLiWON5BHKjRO2AWGA4HNnHdQEhwJp3YWNuh3bswznvLt77k+ZdmNSyETckyr1OKWFzJUEnxgO+gMMdnGucKBnrgYqbkWKJr/DmpQXj3OlyQqs4XtopgezLrsJByj4iNj0z59zUaGWw4i1K1lgTUlt2inkESzW/OOSVs8iurjdWIIDDvpYXL7UEigFAYrq5SJC8jqiKMszEKoHiSdhQENbcaabI3Kl7bFjsB2qZJ8t96AnEcEZBBB6EbigKFc67qN3dXEdi0EMFswjaSVDIZZcAsoAI5VXOCev5CUiGzb0TjSRZ1s9RiFvcN+qkUk28/7jH4Wz9Q79PHFQSXSgFAR3EOsR2dtLcSnCRrzHzPRVHmWIA9aA5h7P9PllMupXQzc3RyP2IduVR4AgD5BfOvC9INoddV6iD7Mde9/tp6m/hqdlvPiX20jwMn/kV5ipK+Rlk+B7a5X1qqpsjcZ5+ljwNW6pk7jNS80+1uP1sSMe4lfeHow3B9DWWnWr0fkk17ehR0+ZXdX06808GeykkmhTJktZWMhKdSYnbLhgM+6Sc/hXRw9fD4x9ViIqMnpOKtn/AKksrd+Riacc0YeJ9Ji1uyglhkflLRtyhjylSwEgZenOo5t+4jwNXwWJnsrEzp1Iq9mr2zvbKz5PISW+k0W2UKirGgAVQAAOgA2A+6uRG8m5y1ZsQiRms6rFawvNM3KiD5k9yjxJ8K2sPh6mIqKnTV2/5ctKSirs5jLcG/jbUNTZotPQkQWykhpm6AbYLbj4vXGACa9RGHwc1hMElKs/mm/0r+cPdmlKTn2paci4cH2U19Cs0pNtaMMQWluxiHIPrO6Yck+AIHf31xtoVaeEqunBb9RfNOWefJJ3WXfctBOSu9ORc7TTIYvgjUHxxk/Mnc1xamIqVPmkzKkkbRcA476xWepNis+0PRHuLXnhyLi3YTwMOvOm+PmBj1xXX2Jj/hMUm/llk/z5Mx1I70S1cIa6t9ZwXK/0igsPsuNnX5MDX040iC9ojAz6UjfA16pOehdUcxjz97f5URDPXH2mJc2FyrorsIZGQsMlWCkgg9Qcjuq5VFo0lw0ERHQopHoQKqyyOfe2S4YNpsQJHaX0OcHGeU7fi2aA6UnQVDJRSfaPxBNay6ckJAM93HG+QDmMkBhv0zzDcb7VKIZd16VBJjNwvNyZ97Gcd+KmxFyr+06LNln6yzWxX97tosfnj50BbagkUAoDnfG0QvNWsbKT3oFjluJY/quw92MOO8A748zUohlvueHLSROR7eFl8DGhHyBXalxYg5OBlhPPYTS2j/ZQ80DfvRPlT6rymmQzInhCR7J5LW9VUlnnlmSVf1EzSHmKqTujj7DbkdCalEMm+L9CS9tZIXHvYLRt0ZJV3RgeoOdvQmpZBm9m+uNe6bbTv8bKVfzdCUJ+fLn51QuWagOVe1u5N3d2WlqTyu3b3GP9muSo26Zw/wA+WtLaOK+Gw06q1Wni8kXpx3pJFrijAAAAAGB4AD/ACvl8m27s6uSRrXnE1inuPdwKemDKmfuzWSngMVPtRpSa8Ga/WJPU+W13HIMxyJIPFGDD8DUzpzg7Ti14qxmjJPQzVQsKA2rN85BrDUXExzXEofs8vkgv9R0/m2EzTQju5WwWUemV29a7216Mq2EoYu2sVGXitH55mtTdpOJb9Yu0gV5ZWCIo5ix6Y/xPdiuRh6cq0lCmrt8DaUko3Zx++u5dfu1RA0VjB7zu2wCj4nY9A5GQB3DJ8a9jSp09j4dyl2qsskl9Eu6+r4+hpzm6su4hde4wimv4SYw9hbkRxwEe6YvhZsfaI3HhhfCursrAvDUt6pnUlnJ9/Ly9zDOV3lodh4Ff6MZNOZubsQJLd++S0c5RvMqSVPd0ryvSbAOlXWIjpPXx/dfcz0ZXVjdTVjFfLA5x2oIA8XUFkZfJ0Dg+DRgd+a5Lw3WYV1Y/p9nk0/B2a5qXcZL2lYmb1ehrTpPgZoHu2lyMHqKrONnciSsVz2bMba91GwOyK63MP7kuecDwAYAffX0/Y+K+IwcJvW1n4rL9zn1I2kyw8e6E95a4iIE8MiTwE9O2jOVB8juPnXTKEJpHGlpdI0M7C2uMGOWCYiNlYjDAc2zLvsR3Va5Wxn9j2uC602EE/pIR2Mgzk5TZT815T8zUElX9s1+q6hpCEjC3Cyt5APEAfwb7qA67H0HpUMlFE4tte31fTI+oi7a4P9kIq/xMPuqSC+HaoJOU8D3LX+u312CTDbp9HjP1Tk748d1dv7Q8qlkFx4oInuLS0G/6RbmXyihIZc+HNN2YHjhvA1BJZqAUBz3UeOLu5upLTSoEkMRKzXMpIhRxkEADdyCMbHfwxvQG/wAJ8HywTy3d3P8ASLqUBS/LyokY3CRr3Dp93TqTJBcXYDrUEhJAelLC5p6zpMN1E0UyhkYb+IPUEEbqwO4I3BoDlOscaT6SLizvOaVxExs7jG8inKqsmPrqerd+N+oJtcrYu3sn0prXSrWNxhyrSMPDnZnA9QGAqpYt1Acb4Xl+l6xqd2dxGwt4z4KuQcf3AfnXlOlNe0KdJcW36ZL3NvCRzbLPqum9of5tHcDvWWVgvyUoy/lXlqFfc/zHDvjFe90zYqruIDVdYtbRcXmktFF05xHDLF4DdDtnzAroUMLiMRK+HxO9LleUX9TXbS1RXpLDh+8bntbr6HN3FS0Qz4cr4B9FIroKttfDLdr0+sj32l9Vd+qK2pvR2MsnD+vwDNpepdxjoCUJP+8yPuaqrG7JrO1ek6b8/t+C3+KtHcwfyg4ijOHsQ3pGfzV8Vk+C2NPONa3n+UOtq8ic0XjO7t45ptUgW3QKOyx7skj/AGFUsSc+OwHf5aOJ2Xh604U8DNzf6uSXNu304k9bK15lTg4H1ScHVYm7O6eVpkhOA3I24wW2zgkcrDBXGfCutLa2BpP4CavTSUXLhddy91x9TF1cn2lqbuocRSaji1vrC7MluwaWO2I5WJHumQEZQY3GG76YPZM6DdbA1ItSVk5JtrPhbJ+aEql8pIrfGPFNx9HW1is2sLRtwvKwaQftMVHNnYkb57ya6GD2OqVX4ivN1KnN6LwX87kikql1ZZIoVdoxnfNMvSdO0bUB8UTi0mOesDs0OT44ZUYetc3a+GWIwdSHFK68Vn+xem7SRK+1C25VtLxdntrmIkjr2bsFYehPLXiNiVN51cO9JwfqldGzUWjLldj3a4tPUzx1NWBsMKzSV0ZJLIg7s9jrtg4/8RDcQt/YAlXP5V6/onVvSqU+TT9b/g59dZpnRq9cYCE4h4Ssr4f6zbpIRsG3Vx6MpDY8s0BSJuBrrSXe40dg0bL+ltZSTzcoJBRuvN12Pid+4AUOx4du+I5XvZLiGLl/RhFDM6FcsqkbYBJzzZPU+GKnUjQ6ZovtFht4/o+qH6NdRDD8wYpIB0kjZVIYMN8dc5oCJ9n3FMWpazeTjZUt1ihB2Yx8+XbHdluU/MZoCb9q/HMen2rojA3MgKxqDuM7Fz4ADceJx500GpE8H6pZ6PpdugYTXE+HWOMhpJZXxhRjoBlVyfDxOKAufCekSxiS4uSGurghpMfDGo+CFP2Eyd+8lj31BJYKAUBzr2OqI0vYGGJYrycSeJzy8reYIGx8qngRxOi1BJq6nZLPE8TZCupU8pKnBBBwRuDv1qUQzk13aazorc0LNf2Y6xvlp0XyIGcDbcZHioqSC58He0Wx1BQEkCS98UhCyfIZw481z8qixJC+2TS4rpLJNu2a7iRPEq2e09VAAJ9BTgOJ0kCoJPFzJyozeCk/cM0Bx32MxMbOWVvilnkc/co/PNeF6S70sUkuEV7tm/hcol/nm7KKWQ/UVm+4E1wKWHdSrGD4uxkqyMWvhfok/aAMvYvzA9COU5qMPCccTDcy7St6mNvIifZdw3AdFtkuIo5BIrytzqCMOxIO429zlr60aByD2tW1vY6jy6c5iHZq0ixOQEkJbIBB290Kcd2fux1KUKitOKfirkp2K/BxXqfLhbq4x5yN+ZOa1HsvBt36qPoid+XMvlpwWUfR7meaaW5uZkZ1kPMBGoMh6+8Tjl6nvNRjVDD4OpuJRW69MtciY3clc7Ya+WzXbaRuoqEsn0TXLeQgiO9iMDHuEqe9Hk+JHuj/AK17notXboToy1i7+T/f3Naus7kH/wBoXXU7BLPsiXZllDke6qjmGVJ6sTtgdBnPUV6kwHDbGx5pUWTKIWUO+M8qkjLeeBvQH6J4n0W3s9B7G1cyxc8TRuWV+YvKrggqACMnbFUq/JLwfsSiR46tu0sWRurPAv8AaMsQH44r5fs1ulilLkpP/wAWbk84k/MuVPpWhThJtNIyp5mgqnI9a2HFrUy3Iri5MXmkuOou+XPkyOD+Vel6NP8A5ma/0/f9zRraI6DXtTWFAKA4/wAY8N3elXjanpqdpFJvc24BPU5ZgB9XvyN1O+4JAAsXD/FWnaqi47JnG/YzBDIp78BviHmvlnFXuUNnXeCbS6dZSHhmUcqy27GKQL4e7sR6ilhcp2o6Joels0lwWurlukcjieZidh7mw36czfKoyJzJn2d8GEzjULi2jtiARbWyIF7JTnLybZMhHj0z3dBUsdNoBQHiaVUUsxCqoJJJwABuST3DFAc04Juxd6xfXlsD9EaNIi+MCWZOX3l8QF5hnzHjUohnTHcDrUEhHB6UB9ZQetAcX9tHs6j7J7+1XkkT3plXYMve4A6MOpI6jJ69ZIK5pvBd1FYDVWuS88SRXFunMzARgq7Bi3eUz7o22O5pYXP0DpF+txBFMnwyorj0YA/41BJ51k/oJv6t/wD6mgOW+yCPOnJhyffk6EjvrwvSBT+MduS9jfw1twsvEvuWcpyfqjck7FkB/A1y9nOUsXGL7/Zk19DJxqMWF2Rk/oZO8+BqmzHvY6lF6byKT+VmTUNOLaG8aZybEqoBwM9nsK+omkfmKdedEJ6kj8etAWPhvg+7vpoljjcW5cJJKBhVHVt/EL+OKA7HdgTa5FEm8dhbEnfYSy4VV8sRj868/wBIsR1eGVPjJ/RZv7GWiru5b2Phua8JZRvJm0QvFWg/S7cxhisoIkikHVZV3U+nd6GtnZm0J4XFRqcNGu4rOG9GxByW1vr1s1rdEwahbnDD6ysMe+ozh4n2OPTpsa+nUqsKsFODumabVivaf7E7hpx9IuIxbg79lzdo48NwAmdt8mshBaOJHS+u7ewtyBbWbpLcFThAyfqoR4nvI7tu8VydtYz4fDNJ9qSaX3fl7mSnG7LLeWwcKpOV50Y53+E84/iVa8BTk4Rk3rZr1y9rm0zJOQwIyQQDtnH/AFrHC7S3Sy1NW2hPMNyfUk0rOSXaMrasRPFw5rvSlyd7vOAcbLHIT0r0nRq/xM/7fujTraF+RcbZJ9a9qax6oBQCgKdxH7MtNvGMjQ9lKd+0hPZtnxIHuk+ZFAQw9kMfT/SOocn2e2H/AOcfhQFh4a9n+n2Lc8UIaXr2sh7STPeQT8JPligLTQCgFAUr2wxM2lzY5uUNGZeXr2Ide0x8t/lQFi4chgS2iFuF7HkXs+X4eTHu48cjfPnUshG7eWqyoyMMqwIPoRg/gagk5Z/JLVdJbm02X6RbZz9FmO4HUhG6A+G48we+SCy6L7RrWQiO6DWU/Qx3A7PJ6e6xwrjPp6UsLm/xlxFaQ2U7ySIVMbqF5gS5KkBVGdyelLAheDLJjosEUgxzWrAg/ZYMR/CRVuBHE2fYvMX0a0LdQJF+SySKPwAFULFynxykHvGPHrQHGvZH2ccNxASS0Fw69N+gHcPFWrxnSKmo4iM76x9mzdwz7LRdeJLZprG4RR77Rvyjv5gMr+IFcDB4iNLHQqS0TV/DiXqq6aPEVwt/p+U/p4OngzLjB9G2+VTUj8Fjbv8ATP6X/BRdqJu+zzVkuNNti2ciPsnUg5DpmNwRjbcfjX1BNNXRpHG+LPZPfrPyWcXawFyyNzKpUEkhWDEEcucZ78VIOocP/wDcWlE3kgJTmfCj3eZukaHGWJbvPie4UBi4B0944ZLifP0i6czS7EcufgT0Ve6vnW3MdHE4tbr7Mcl92bdKNolnz9Yf9R/nXG6y0muBksBKPu8jTdUZppgh9d4atrwo8issqbpLGxjlX0Yb43Ox2rbwu08Rg5t0pZcVqiJQUlmaU/DMkg5ZNRvWi6FOdUyPAsqBvxrsVelGJtaEY355v7mNUYkjp0FnaRLDGI4416AEEepJOS3iTXHrVa2Llv1G3L+fQyJKOhmXVLTO0sWf3lFYZ4WqlkpejJ3ka9nrUM09xAGV+yEZON8c4bbbv93PzFZZ4J0qVOq7rev9LfkhSzsSNsgUYXOPE7fIVgrVE1Yu3crb3AudV0zl6Rx3U7Dz5VhH3MzD5V7Lo5R3ZVZf2r3f4NWs9DoZcZx416kwHqgFAKAUAoBQCgFAKAontZ1h1t1soF57m+5oUXuCY/SOfABT18891AT/AAVo5s7KC3LcxjQKT3E9TjyyTjyqWQiZ7UdM0sLnoGoJNLVdHt7lDHPEkiHudQw9RnofOlxY4pdez61tdds4417S3lWSQxP7wTkVuvinNy4znvG9TYi50vjXVBa2NxKdiI2VR4uw5EA+ZFWZUkOA9HNnp9rARhkjHMP22y7/AMTGqFyeoDjmnxfQ9ev7c7LcqtxH4E7lvnlpPkK8z0mob1GFVfpdvX90bWFlaTRf9PkBDY7mx88DP514WqrNeBsyeZDaXbmymeLB+izOXibuilY5eI/ZRj7ynpkldvdzuV5rF01P/MirNf1JaSXetJd1nztiXZduBou1xpNxLNDE9xZTtzzRRjMsMv1pI1+srdSvjvXp9hbbpumsPXdmsk3o1yvzRgq0ne6NyX2t2GMQpczSnpEkD8+fA8wA+4mvUSr04x3pSSXO6MNmR9rpF1qNwl1qSiOKI81vZg8wU/bl+0/l3eW4Pj9s9IIzi6OGeusvsvybFOlxkW69vYoULyusaDqzsFH3mvJU6U6st2CbfJZmdtLUrg40WYlbK2nuz050Xkhz/WSYB+Wa7+G6M4uqrztBd+vovuYpVorQh+L9V1u2t2uClrAnMi8gLzS5chdzgJ1I6V3KPRbCwX+JKUn6L+eZideXAsdvwNPIAbnUbt+/liZbdfT9GvNj+1XUpbHwNPSkvPP3uUdST4mwfZzY9WSSTx7SeZz/ABPW9HD0o/LBLwSK3ZUOFODLGXU9URraNo4mgWNWBKqShZ8ZPecVlILy3s+0vGPoVv8A7tf8qAqXD+lQ2ms3kUCCOI2sL8i/CGyR/mfnXk+liXU0/F+xnw+rLjazEkg+teKnFLQ3ZRsVv2dxNJqOoSsPcgY20fzeSeT0+NBX0rYlFQwkZ8ZJN+iX2OfUfaOj11zGKAUAoBQCgFAKAUAoCk8fWc0U1tqEEZm+jCRJol+MwPjmZPF1xnHfRBll0HV4buFJYHDow2I/IjqCO8HcVLIRX+OuA11ApIlxLbzRhgjoTjBwSCAR3juIpcWKgvD/ABPaH9DeRXKD6smMn++uR/eoCI1XjziKOaO0e1iSeX9Xgc3N1yVPaFNsd/TvoC1cJcPNZdrqGp3CvcuuHkYgJFGN+RT0ycdwx3AdSZINnS7d9XuIrl0ZNPgbngRxhriUfDMQd1iXPug9etQ2SkdEqCRQHMPbLZmBrTVEGTaycsoHfC55fzJH9utbGYdYihOk+K+vD6loS3ZJk3wpdiS17RTzK0k5BHeO1kx+GK+YY6m4V9xqzSj/AOqN6LuSM90q8nN0duXPcCQcZ9SMepFa0abd7arP+e5LyNmsQMc8yorO7BVUZZicAAd5J6CrRjKbUYq7fAg5XxV7XPe7DTYzNIcjtCpIz+wgGX2zudvI16vA9G+z1uMlurlf3fD+aGCVbhEh9H0fW53E01pHLJ1WS9OVXp8MXOAvryd1diO1dlYKO5Sa8Ipv68fUx7k5alyWLiXG1xZx46KsYx6bptWJ9KcJfKMvRfknqJETxTZcSXFuYZBbTKWRv0fKr5Qhh8XKvUCs1PpLgZuzbXivxch0ZElae1q5tSqapp8sQ2BljyVz06HbHU7MfSuth8bh8R/0pp+efoUcWtToPD/FllfIXtp0fAywzyuv7ytgjv3xitoqV32VzidtRulwUmvHCEd6IFVT6HrQF9oDnemjn1HVLj6vNDbJ/wC2gMnr7z/hXi+lNZSq0qS4Jt+ensbWGjxJy0OCT4CvKVNDbnoR/si9+0muP/M3U8oPivNyKfuUV9XwlLqqEKfJJfQ5cnd3LxWwQKAUAoBQCgFAKAUAoBQFdu+Eo+1M9tI9rMxy5ix2ch8ZI2BRj+0MN50B9DaqmBy2c/i3PLbny93klH8VAal9c62wIht7FD3M88rj7hCv50BXLDg/WmuTc3F1ZiXl5EdY3lMaH4hGrBFUnvJBJ8am5Fiw2XAUPOJbuWW9lU5XtyOyQ+KRqAg9SCagktoFAfaAUBqarp8dxDJDKMpIpRh5Hb7++gOaeynmit57CT9baTSRkfssSysO/BJYivn/AEmw7p4xVeEkvVZe1jboSyLLeWvbwvDnlLDKN3q4wysPMMAflXFp1OqqKpa9tVzXFeayNipG6Iu245t0tnkuWEU0J5Jof6TtRthF6sGxlT3g+uNqeya0qyhRW9GWcZcLd74W0feYesVsyvNw/e6ywkvWa2s8gx2ynEjDuaTIwCR49O4DqeisZhdlx3MMlOrxm9F3L+ebKbsp65IvGjaDa2ScsESRgDc494+bMdz8zXCxOMr4qV6snJ/zRGVRUdDSv+NLKLbtDIfCFGm/FAR+NZ6Wy8TU/Tb+5qPuQ5pEPJ7TIgT/AKjqJHiLcY/Fwa3FsGo/86l/v/Yr1q5MyW3tPsDjtRPB/XQsv3lcgffVZ7Axa+Tdl/bJP3sFViWbT9UtrtCYpYplOxCsG+RHd6GuZVw9fDy/xIuL71YumnoVTiX2W2NzlogbaUg+9Fshz9pOmPTFdbBdIcVh8pvfj36+T/NykqUWU/StT1Xhs9nLEs9kz5JXPKCcAlWxmNth7rDB7vGva4Da2Gxq7DtL+l6/v5GtKm46nTY/adYy2ZngkDSnCpbEgTmU7KnJnJ3PxDIxk52roznGEXKTslmyizPGi6aba3jhZuaTd5X+1K5Lu3zYn5Yr5djMU8ViJ13x08FodOjDdiRvtC1Y2thJy57af9DEB8RZ8jb0GT64rY2PhfisZFfpj2n5flmOvOyLvwppItLO3tx/Rxqp82xlj82ya+lmgStAKAUAoBQCgFAKAUAoBQCgFAKAUAoBQCgFAKA5vx/ZvYXaarCpaMgRXqL17Lblm8yuwPljoMkcza2z1jcO4fqWcfH9y9Oe6ydikWVFmhYMjgMrL0IO+RXzVqVOTp1FZrJnRjJNFZ4o4UE88N9bqv0qBlZkOAsyj6pJ+FwOjfI9xHTwO0XRpTwtVvq5J2f9L5+HNenfhqUs95Fusb1ZVyuQRsysMMp8GB6H/kZFcirSlTdn5NaPwLJ3NhlBGCMjzrGm1oSAuBgYH5Uvd5gjLq0mbP8ArTR/uJHkf3w1bMKlOP8Al38W/tYjdbIi64funGBqkv8Aaht2H3dmK3IYyhHXDrylNf8A0yrpy5lW1H2ZXbNzxXkIkByJFtxBJnzMJAPzFdWjt7DxW7OlLd5OW8vSRjdKXMltEn1y0wl1Cl5F/tInVZlHiQ/KH7tuvma1MTDZeI7VGTpy5ST3X6Xt/Miy31rmXWJ0nj3Q8rAhkkQg+YZWH/CuI1KlPJ5rin7NGTUovCHAkEV9cXqoFj5yttH3DYB5BnuLcwXy37xXd2hterUwsMM3d27b58l5K1+/zMUKaUrl4cLGrSSsAFBZidgANyTXDW9NqEFrkbEp5FE4TRta1P6ayn6DZkrAGGzzdefB7xs3lhB419I2NsxYKhaXzvN/jyNCpPeZ2CuwYxQCgFAKAUAoBQCgFAKAUAoBQCgFAKAUAoBQCgPMkYYFWAIIIIO4IOxB8RQHKtU4evdHkabTkNxZMS0lpuXjJ6mLvx5b+h6jkbT2PRxyu8p8JfnmZIVHEk+HeO7C73V+ykHxJKORlPgSdj99eGxmx8XhXaUbrms/3NqNVSRZ42VtwQfMYO1ctqSyZY91UkxTox6HFXi0tSU0jCLPz/Cr9aW3z6bUfaqOsfIb7Pgt1+1+VTvvkN58jaQYHXNYmUZ9qARWua/BaRmSUnlHhjHpkkDPlnNbeGwdXEzUILN/zxIl2VdlEgsNQ4hZTKrWemgg4P6yb0236dfhH7R6fQNlbEpYLtvtT58vD8mnOo5HX9K06K2iSGFAkcYCqo7h+ZPiT1rtmM26AUAoBQCgFAKAUAoBQCgFAKAUAoBQCgFAKAUAoBQCgKrxJwFaXbdqA1vc9RPAeSTO3xY2kGwG/d31SpShUjuzSa5MlNrNFdNjfWR/T26XcQ6T2yKJseMkXVj13Qn0rzOO6POXaw83/a27eT/PqbMMQv1IldH4hhnyIpFcjqm4kXyZWwynyIryWKwFag7VYuPt66GynGfyslluVrT6tjcZrPMx76yqKRdRSMdWLCgE2oRwIXkdUUdWdgqj76RozrSUYK77s2UlbVkF/KK4vMrp0DTd3byZitVPTOT70uPBR869FgejVWdpV+yuWsvwv5ka8sRGPy5kno/s9TtBcahIbycfCrDFvH3/AKOPp82z0FevwuCo4WO7Sjb3fizUnOUndl3AraKn2gFAKAUAoBQCgFAKAUAoBQCgFAKAUAoBQCgFAKAUAoBQCgFARWs8OWl3+vhRyOjY5ZB+664ZT5gioaUlZ6Ah5eC2X+b3lxEB0V+W4T/5QXx6MK5lbY2Cq5umk+669sjKq01xNc8P6mvS4tJP3oJIz+ErCtCfRnDP5ZSXo/sZFipHltD1U9JLJfPllb8Mj86qujGHvnOX0/BPxUuQXg++f9dqJUfZt7dI/wCKQu33YrbpbAwUNYuXi39rIo8RN8TfsOAbCNxI8bTyj+kuHaZh6Bzyr8gK6tKjTpLdpxSXcrGFyb1LOoA2GwrKQfaAUAoBQCgFAKAUAoBQCgFAKAUAoBQCgFAKAUAoBQCgFAKAUAoBQCgFAKAUAoBQCgFAKAUAoBQCgFAKAUAoBQCgFAKAUAoBQCgFAKAUAoBQCgFAKAUAoBQCgFAKAUAoBQCgFAKAUAoBQCgFAKAUAoBQCgFAKAUAoBQCgFAKAUAoBQCgFAKAUAoBQCgFAKAUAoBQCgFAKAUAoBQCgFAKAUAoBQCgP//Z"/>
          <p:cNvSpPr>
            <a:spLocks noChangeAspect="1" noChangeArrowheads="1"/>
          </p:cNvSpPr>
          <p:nvPr/>
        </p:nvSpPr>
        <p:spPr bwMode="auto">
          <a:xfrm>
            <a:off x="1704975" y="-2127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endParaRPr lang="tr-TR" altLang="tr-TR"/>
          </a:p>
        </p:txBody>
      </p:sp>
      <p:pic>
        <p:nvPicPr>
          <p:cNvPr id="38917" name="Picture 9" descr="http://stockfresh.com/thumbs/seamartini/2300654_%C3%B6fkeli-y%C3%BCz-ikon-eller-karikat%C3%BCr-st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813" y="3061436"/>
            <a:ext cx="5643562" cy="35004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Yuvarlatılmış Dikdörtgen 1"/>
          <p:cNvSpPr/>
          <p:nvPr/>
        </p:nvSpPr>
        <p:spPr>
          <a:xfrm>
            <a:off x="3071813" y="708120"/>
            <a:ext cx="5761037" cy="186213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tr-TR" sz="2800" b="1" dirty="0">
                <a:solidFill>
                  <a:srgbClr val="FF0000"/>
                </a:solidFill>
                <a:latin typeface="Comic Sans MS" pitchFamily="66" charset="0"/>
                <a:ea typeface="+mj-ea"/>
                <a:cs typeface="+mj-cs"/>
              </a:rPr>
              <a:t>ÇOCUĞUNUZA KARŞI </a:t>
            </a:r>
            <a:br>
              <a:rPr lang="tr-TR" sz="2800" b="1" dirty="0">
                <a:solidFill>
                  <a:srgbClr val="FF0000"/>
                </a:solidFill>
                <a:latin typeface="Comic Sans MS" pitchFamily="66" charset="0"/>
                <a:ea typeface="+mj-ea"/>
                <a:cs typeface="+mj-cs"/>
              </a:rPr>
            </a:br>
            <a:r>
              <a:rPr lang="tr-TR" sz="2800" b="1" dirty="0">
                <a:solidFill>
                  <a:srgbClr val="FF0000"/>
                </a:solidFill>
                <a:latin typeface="Comic Sans MS" pitchFamily="66" charset="0"/>
                <a:ea typeface="+mj-ea"/>
                <a:cs typeface="+mj-cs"/>
              </a:rPr>
              <a:t>KONTROLÜNÜZÜ </a:t>
            </a:r>
            <a:br>
              <a:rPr lang="tr-TR" sz="2800" b="1" dirty="0">
                <a:solidFill>
                  <a:srgbClr val="FF0000"/>
                </a:solidFill>
                <a:latin typeface="Comic Sans MS" pitchFamily="66" charset="0"/>
                <a:ea typeface="+mj-ea"/>
                <a:cs typeface="+mj-cs"/>
              </a:rPr>
            </a:br>
            <a:r>
              <a:rPr lang="tr-TR" sz="2800" b="1" dirty="0">
                <a:solidFill>
                  <a:srgbClr val="FF0000"/>
                </a:solidFill>
                <a:latin typeface="Comic Sans MS" pitchFamily="66" charset="0"/>
                <a:ea typeface="+mj-ea"/>
                <a:cs typeface="+mj-cs"/>
              </a:rPr>
              <a:t>KAYBEDECEĞİNİZİ </a:t>
            </a:r>
            <a:br>
              <a:rPr lang="tr-TR" sz="2800" b="1" dirty="0">
                <a:solidFill>
                  <a:srgbClr val="FF0000"/>
                </a:solidFill>
                <a:latin typeface="Comic Sans MS" pitchFamily="66" charset="0"/>
                <a:ea typeface="+mj-ea"/>
                <a:cs typeface="+mj-cs"/>
              </a:rPr>
            </a:br>
            <a:r>
              <a:rPr lang="tr-TR" sz="2800" b="1" dirty="0">
                <a:solidFill>
                  <a:srgbClr val="FF0000"/>
                </a:solidFill>
                <a:latin typeface="Comic Sans MS" pitchFamily="66" charset="0"/>
                <a:ea typeface="+mj-ea"/>
                <a:cs typeface="+mj-cs"/>
              </a:rPr>
              <a:t>HİSSEDİYORSANIZ</a:t>
            </a:r>
            <a:r>
              <a:rPr lang="tr-TR" sz="2800" b="1" dirty="0" smtClean="0">
                <a:solidFill>
                  <a:srgbClr val="FF0000"/>
                </a:solidFill>
                <a:latin typeface="Comic Sans MS" pitchFamily="66" charset="0"/>
                <a:ea typeface="+mj-ea"/>
                <a:cs typeface="+mj-cs"/>
              </a:rPr>
              <a:t>...</a:t>
            </a:r>
            <a:endParaRPr lang="tr-TR" sz="2800" b="1" dirty="0"/>
          </a:p>
        </p:txBody>
      </p:sp>
    </p:spTree>
    <p:extLst>
      <p:ext uri="{BB962C8B-B14F-4D97-AF65-F5344CB8AC3E}">
        <p14:creationId xmlns:p14="http://schemas.microsoft.com/office/powerpoint/2010/main" val="39534098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http://a.wattpad.com/cover/7874299-256-k9b050752.jpg"/>
          <p:cNvPicPr>
            <a:picLocks noChangeAspect="1" noChangeArrowheads="1"/>
          </p:cNvPicPr>
          <p:nvPr/>
        </p:nvPicPr>
        <p:blipFill>
          <a:blip r:embed="rId2">
            <a:duotone>
              <a:prstClr val="black"/>
              <a:schemeClr val="accent1">
                <a:lumMod val="75000"/>
                <a:tint val="45000"/>
                <a:satMod val="400000"/>
              </a:schemeClr>
            </a:duotone>
          </a:blip>
          <a:srcRect/>
          <a:stretch>
            <a:fillRect/>
          </a:stretch>
        </p:blipFill>
        <p:spPr bwMode="auto">
          <a:xfrm>
            <a:off x="7447646" y="3494518"/>
            <a:ext cx="2808312" cy="2742508"/>
          </a:xfrm>
          <a:prstGeom prst="rect">
            <a:avLst/>
          </a:prstGeom>
          <a:ln w="88900" cap="sq" cmpd="thickThin">
            <a:solidFill>
              <a:srgbClr val="000000"/>
            </a:solidFill>
            <a:prstDash val="solid"/>
            <a:miter lim="800000"/>
          </a:ln>
          <a:effectLst>
            <a:innerShdw blurRad="76200">
              <a:srgbClr val="000000"/>
            </a:innerShdw>
          </a:effectLst>
        </p:spPr>
      </p:pic>
      <p:sp>
        <p:nvSpPr>
          <p:cNvPr id="2" name="Yuvarlatılmış Dikdörtgen 1"/>
          <p:cNvSpPr/>
          <p:nvPr/>
        </p:nvSpPr>
        <p:spPr>
          <a:xfrm>
            <a:off x="991239" y="716981"/>
            <a:ext cx="4918241" cy="1985276"/>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marL="285750" indent="-285750">
              <a:spcBef>
                <a:spcPts val="700"/>
              </a:spcBef>
              <a:buClr>
                <a:srgbClr val="FF0000"/>
              </a:buClr>
              <a:buSzPct val="60000"/>
              <a:buFont typeface="Wingdings" panose="05000000000000000000" pitchFamily="2" charset="2"/>
              <a:buChar char="ü"/>
              <a:defRPr/>
            </a:pPr>
            <a:r>
              <a:rPr lang="tr-TR" altLang="tr-TR" b="1" dirty="0">
                <a:solidFill>
                  <a:prstClr val="black"/>
                </a:solidFill>
                <a:latin typeface="Comic Sans MS" panose="030F0702030302020204" pitchFamily="66" charset="0"/>
              </a:rPr>
              <a:t>Hemen durun ve içinizden 10’a kadar sayın. Bunu yaparken bir kaç kez derin nefes alın ve yavaş yavaş verin.</a:t>
            </a:r>
          </a:p>
        </p:txBody>
      </p:sp>
      <p:sp>
        <p:nvSpPr>
          <p:cNvPr id="3" name="Yuvarlatılmış Dikdörtgen 2"/>
          <p:cNvSpPr/>
          <p:nvPr/>
        </p:nvSpPr>
        <p:spPr>
          <a:xfrm>
            <a:off x="859809" y="3316405"/>
            <a:ext cx="5186149" cy="2920621"/>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marL="285750" indent="-285750">
              <a:spcBef>
                <a:spcPts val="700"/>
              </a:spcBef>
              <a:buClr>
                <a:srgbClr val="FF0000"/>
              </a:buClr>
              <a:buSzPct val="60000"/>
              <a:buFont typeface="Wingdings" panose="05000000000000000000" pitchFamily="2" charset="2"/>
              <a:buChar char="ü"/>
              <a:defRPr/>
            </a:pPr>
            <a:r>
              <a:rPr lang="tr-TR" altLang="tr-TR" sz="2000" b="1" dirty="0">
                <a:solidFill>
                  <a:prstClr val="black"/>
                </a:solidFill>
                <a:latin typeface="Comic Sans MS" panose="030F0702030302020204" pitchFamily="66" charset="0"/>
              </a:rPr>
              <a:t>Çocuğunuza çok öfkeli olduğunuzu ve sakinleşene kadar bu konuyu konuşmak istemediğinizi söyleyin.</a:t>
            </a:r>
          </a:p>
        </p:txBody>
      </p:sp>
      <p:sp>
        <p:nvSpPr>
          <p:cNvPr id="5" name="Yuvarlatılmış Dikdörtgen 4"/>
          <p:cNvSpPr/>
          <p:nvPr/>
        </p:nvSpPr>
        <p:spPr>
          <a:xfrm>
            <a:off x="6419851" y="1091822"/>
            <a:ext cx="4784961" cy="176091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marL="319088" indent="-319088">
              <a:spcBef>
                <a:spcPts val="700"/>
              </a:spcBef>
              <a:buClr>
                <a:srgbClr val="FF0000"/>
              </a:buClr>
              <a:buSzPct val="60000"/>
              <a:buFont typeface="Wingdings" panose="05000000000000000000" pitchFamily="2" charset="2"/>
              <a:buChar char="v"/>
              <a:defRPr/>
            </a:pPr>
            <a:r>
              <a:rPr lang="tr-TR" altLang="tr-TR" sz="2000" b="1" dirty="0">
                <a:solidFill>
                  <a:prstClr val="black"/>
                </a:solidFill>
                <a:latin typeface="Comic Sans MS" panose="030F0702030302020204" pitchFamily="66" charset="0"/>
              </a:rPr>
              <a:t>Kendi kendinize ‘sakin ol’ deyin.</a:t>
            </a:r>
          </a:p>
        </p:txBody>
      </p:sp>
    </p:spTree>
    <p:extLst>
      <p:ext uri="{BB962C8B-B14F-4D97-AF65-F5344CB8AC3E}">
        <p14:creationId xmlns:p14="http://schemas.microsoft.com/office/powerpoint/2010/main" val="4239862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http://cdnimage.zaman.com.tr/2013/07/31/ciceke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1537" y="1628775"/>
            <a:ext cx="5664927" cy="413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218365" y="518615"/>
            <a:ext cx="5254386" cy="1128499"/>
          </a:xfrm>
          <a:prstGeom prst="rect">
            <a:avLst/>
          </a:prstGeom>
        </p:spPr>
        <p:style>
          <a:lnRef idx="1">
            <a:schemeClr val="dk1"/>
          </a:lnRef>
          <a:fillRef idx="2">
            <a:schemeClr val="dk1"/>
          </a:fillRef>
          <a:effectRef idx="1">
            <a:schemeClr val="dk1"/>
          </a:effectRef>
          <a:fontRef idx="minor">
            <a:schemeClr val="dk1"/>
          </a:fontRef>
        </p:style>
        <p:txBody>
          <a:bodyPr anchor="ctr"/>
          <a:lstStyle/>
          <a:p>
            <a:pPr marL="285750" indent="-285750">
              <a:lnSpc>
                <a:spcPct val="115000"/>
              </a:lnSpc>
              <a:spcBef>
                <a:spcPts val="700"/>
              </a:spcBef>
              <a:buClr>
                <a:srgbClr val="FF0000"/>
              </a:buClr>
              <a:buSzPct val="60000"/>
              <a:buFont typeface="Wingdings" panose="05000000000000000000" pitchFamily="2" charset="2"/>
              <a:buChar char="ü"/>
              <a:defRPr/>
            </a:pPr>
            <a:r>
              <a:rPr lang="tr-TR" altLang="tr-TR" dirty="0">
                <a:solidFill>
                  <a:prstClr val="black"/>
                </a:solidFill>
                <a:latin typeface="Comic Sans MS" panose="030F0702030302020204" pitchFamily="66" charset="0"/>
              </a:rPr>
              <a:t>Kendinize sevdiğiniz bir yiyecek ya da içecek hazırlayın.</a:t>
            </a:r>
          </a:p>
        </p:txBody>
      </p:sp>
      <p:sp>
        <p:nvSpPr>
          <p:cNvPr id="3" name="Dikdörtgen 2"/>
          <p:cNvSpPr/>
          <p:nvPr/>
        </p:nvSpPr>
        <p:spPr>
          <a:xfrm>
            <a:off x="218364" y="1827711"/>
            <a:ext cx="5254387" cy="117479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marL="285750" indent="-285750">
              <a:lnSpc>
                <a:spcPct val="115000"/>
              </a:lnSpc>
              <a:spcBef>
                <a:spcPts val="700"/>
              </a:spcBef>
              <a:buClr>
                <a:srgbClr val="FF0000"/>
              </a:buClr>
              <a:buSzPct val="60000"/>
              <a:buFont typeface="Wingdings" panose="05000000000000000000" pitchFamily="2" charset="2"/>
              <a:buChar char="ü"/>
              <a:defRPr/>
            </a:pPr>
            <a:r>
              <a:rPr lang="tr-TR" altLang="tr-TR" dirty="0">
                <a:solidFill>
                  <a:prstClr val="black"/>
                </a:solidFill>
                <a:latin typeface="Comic Sans MS" panose="030F0702030302020204" pitchFamily="66" charset="0"/>
              </a:rPr>
              <a:t>Telefonla bir arkadaşınızı ya da akrabanızı arayın ve başka konulardan konuşun.</a:t>
            </a:r>
          </a:p>
        </p:txBody>
      </p:sp>
      <p:sp>
        <p:nvSpPr>
          <p:cNvPr id="5" name="Dikdörtgen 4"/>
          <p:cNvSpPr/>
          <p:nvPr/>
        </p:nvSpPr>
        <p:spPr>
          <a:xfrm>
            <a:off x="218365" y="3183103"/>
            <a:ext cx="5254386" cy="94744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marL="285750" indent="-285750">
              <a:lnSpc>
                <a:spcPct val="115000"/>
              </a:lnSpc>
              <a:spcBef>
                <a:spcPts val="700"/>
              </a:spcBef>
              <a:buClr>
                <a:srgbClr val="FF0000"/>
              </a:buClr>
              <a:buSzPct val="60000"/>
              <a:buFont typeface="Wingdings" panose="05000000000000000000" pitchFamily="2" charset="2"/>
              <a:buChar char="ü"/>
              <a:defRPr/>
            </a:pPr>
            <a:r>
              <a:rPr lang="tr-TR" altLang="tr-TR" dirty="0">
                <a:solidFill>
                  <a:prstClr val="black"/>
                </a:solidFill>
                <a:latin typeface="Comic Sans MS" panose="030F0702030302020204" pitchFamily="66" charset="0"/>
              </a:rPr>
              <a:t>Sizi sakinleştirebilecek bir etkinlikle uğraşın örneğin çiçeklerinizi sulayın.</a:t>
            </a:r>
          </a:p>
        </p:txBody>
      </p:sp>
      <p:sp>
        <p:nvSpPr>
          <p:cNvPr id="6" name="Dikdörtgen 5"/>
          <p:cNvSpPr/>
          <p:nvPr/>
        </p:nvSpPr>
        <p:spPr>
          <a:xfrm>
            <a:off x="218364" y="4485482"/>
            <a:ext cx="5254387" cy="11001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marL="285750" indent="-285750">
              <a:spcBef>
                <a:spcPts val="700"/>
              </a:spcBef>
              <a:buClr>
                <a:srgbClr val="FF0000"/>
              </a:buClr>
              <a:buSzPct val="60000"/>
              <a:buFont typeface="Wingdings" panose="05000000000000000000" pitchFamily="2" charset="2"/>
              <a:buChar char="ü"/>
              <a:defRPr/>
            </a:pPr>
            <a:r>
              <a:rPr lang="tr-TR" altLang="tr-TR" dirty="0">
                <a:solidFill>
                  <a:prstClr val="black"/>
                </a:solidFill>
                <a:latin typeface="Comic Sans MS" panose="030F0702030302020204" pitchFamily="66" charset="0"/>
              </a:rPr>
              <a:t>Çocuğunuzun yanından uzaklaşın; mümkünse odanıza gidin ve sakinleşene kadar orada kalın. Hâlâ sakinleşemediyseniz gidin bir yastığı yumruklayın.</a:t>
            </a:r>
          </a:p>
        </p:txBody>
      </p:sp>
      <p:sp>
        <p:nvSpPr>
          <p:cNvPr id="7" name="Dikdörtgen 6"/>
          <p:cNvSpPr/>
          <p:nvPr/>
        </p:nvSpPr>
        <p:spPr>
          <a:xfrm>
            <a:off x="218365" y="5759451"/>
            <a:ext cx="5254386" cy="81877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285750" indent="-285750">
              <a:spcBef>
                <a:spcPts val="700"/>
              </a:spcBef>
              <a:buClr>
                <a:srgbClr val="FF0000"/>
              </a:buClr>
              <a:buSzPct val="60000"/>
              <a:buFont typeface="Wingdings" panose="05000000000000000000" pitchFamily="2" charset="2"/>
              <a:buChar char="ü"/>
              <a:defRPr/>
            </a:pPr>
            <a:r>
              <a:rPr lang="tr-TR" altLang="tr-TR" dirty="0">
                <a:solidFill>
                  <a:prstClr val="black"/>
                </a:solidFill>
                <a:latin typeface="Comic Sans MS" panose="030F0702030302020204" pitchFamily="66" charset="0"/>
              </a:rPr>
              <a:t>Sakinleşince çocuğunuzun yanına dönün ve sorun davranışa çözüm bulmaya çalışın.</a:t>
            </a:r>
          </a:p>
        </p:txBody>
      </p:sp>
    </p:spTree>
    <p:extLst>
      <p:ext uri="{BB962C8B-B14F-4D97-AF65-F5344CB8AC3E}">
        <p14:creationId xmlns:p14="http://schemas.microsoft.com/office/powerpoint/2010/main" val="1389750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5" descr="https://encrypted-tbn3.gstatic.com/images?q=tbn:ANd9GcSVz6eNu8GtxJmuK8F88YX4t1ArYDwV9VrHuCgVybtbDUUS_uk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76" y="692150"/>
            <a:ext cx="4303713" cy="28082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Gözyaşı Damlası 2"/>
          <p:cNvSpPr/>
          <p:nvPr/>
        </p:nvSpPr>
        <p:spPr>
          <a:xfrm>
            <a:off x="2207568" y="3645024"/>
            <a:ext cx="7344816" cy="3024336"/>
          </a:xfrm>
          <a:prstGeom prst="teardrop">
            <a:avLst>
              <a:gd name="adj" fmla="val 118108"/>
            </a:avLst>
          </a:prstGeom>
        </p:spPr>
        <p:style>
          <a:lnRef idx="1">
            <a:schemeClr val="accent2"/>
          </a:lnRef>
          <a:fillRef idx="2">
            <a:schemeClr val="accent2"/>
          </a:fillRef>
          <a:effectRef idx="1">
            <a:schemeClr val="accent2"/>
          </a:effectRef>
          <a:fontRef idx="minor">
            <a:schemeClr val="dk1"/>
          </a:fontRef>
        </p:style>
        <p:txBody>
          <a:bodyPr anchor="ctr"/>
          <a:lstStyle/>
          <a:p>
            <a:pPr algn="ctr">
              <a:spcBef>
                <a:spcPts val="700"/>
              </a:spcBef>
              <a:buClr>
                <a:srgbClr val="DD8047"/>
              </a:buClr>
              <a:buSzPct val="60000"/>
              <a:defRPr/>
            </a:pPr>
            <a:r>
              <a:rPr lang="tr-TR" altLang="tr-TR" sz="2000" b="1" spc="50" dirty="0">
                <a:ln w="0"/>
                <a:solidFill>
                  <a:srgbClr val="FF0000"/>
                </a:solidFill>
                <a:effectLst>
                  <a:innerShdw blurRad="63500" dist="50800" dir="13500000">
                    <a:srgbClr val="000000">
                      <a:alpha val="50000"/>
                    </a:srgbClr>
                  </a:innerShdw>
                </a:effectLst>
                <a:latin typeface="Comic Sans MS" panose="030F0702030302020204" pitchFamily="66" charset="0"/>
              </a:rPr>
              <a:t>Unutmayın tüm bunları yapmakla, bir yandan onu ve kendinizi incitmekten kaçınırken diğer yandan da ona öfkenin nasıl kontrol edilebileceğini öğretmiş olursunuz…</a:t>
            </a:r>
            <a:r>
              <a:rPr lang="tr-TR" altLang="tr-TR" sz="2000" b="1" i="1" spc="50" dirty="0">
                <a:ln w="0"/>
                <a:solidFill>
                  <a:srgbClr val="FF0000"/>
                </a:solidFill>
                <a:effectLst>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27812801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1951630" y="259309"/>
            <a:ext cx="8939284" cy="9007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b="1" dirty="0" smtClean="0">
                <a:solidFill>
                  <a:schemeClr val="tx1"/>
                </a:solidFill>
              </a:rPr>
              <a:t>AİLELERE </a:t>
            </a:r>
            <a:r>
              <a:rPr lang="tr-TR" sz="4000" b="1" dirty="0">
                <a:solidFill>
                  <a:schemeClr val="tx1"/>
                </a:solidFill>
              </a:rPr>
              <a:t>ÖNERİLER</a:t>
            </a:r>
            <a:endParaRPr lang="tr-TR" sz="4000" dirty="0">
              <a:solidFill>
                <a:schemeClr val="tx1"/>
              </a:solidFill>
            </a:endParaRPr>
          </a:p>
        </p:txBody>
      </p:sp>
      <p:sp>
        <p:nvSpPr>
          <p:cNvPr id="6" name="Dikdörtgen 5"/>
          <p:cNvSpPr/>
          <p:nvPr/>
        </p:nvSpPr>
        <p:spPr>
          <a:xfrm>
            <a:off x="504967" y="1828800"/>
            <a:ext cx="6632812" cy="454470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342900" lvl="0" indent="-342900">
              <a:spcAft>
                <a:spcPts val="0"/>
              </a:spcAft>
              <a:buSzPts val="1000"/>
              <a:buFont typeface="Symbol" panose="05050102010706020507" pitchFamily="18" charset="2"/>
              <a:buChar char=""/>
              <a:tabLst>
                <a:tab pos="457200" algn="l"/>
              </a:tabLst>
            </a:pPr>
            <a:r>
              <a:rPr lang="tr-TR" sz="2400" dirty="0" smtClean="0">
                <a:solidFill>
                  <a:schemeClr val="tx1"/>
                </a:solidFill>
                <a:effectLst/>
                <a:latin typeface="Times New Roman" panose="02020603050405020304" pitchFamily="18" charset="0"/>
                <a:ea typeface="Times New Roman" panose="02020603050405020304" pitchFamily="18" charset="0"/>
              </a:rPr>
              <a:t>Çocukların, özellikle saldırgan davranışlarla istediklerini yerine getirmelerine izin verilmemeli, bu tür davranışlar pekiştirilmemelidir.</a:t>
            </a:r>
          </a:p>
          <a:p>
            <a:pPr marL="342900" lvl="0" indent="-342900">
              <a:spcAft>
                <a:spcPts val="0"/>
              </a:spcAft>
              <a:buSzPts val="1000"/>
              <a:buFont typeface="Symbol" panose="05050102010706020507" pitchFamily="18" charset="2"/>
              <a:buChar char=""/>
              <a:tabLst>
                <a:tab pos="457200" algn="l"/>
              </a:tabLst>
            </a:pPr>
            <a:r>
              <a:rPr lang="tr-TR" sz="2400" dirty="0" smtClean="0">
                <a:solidFill>
                  <a:schemeClr val="tx1"/>
                </a:solidFill>
                <a:effectLst/>
                <a:latin typeface="Times New Roman" panose="02020603050405020304" pitchFamily="18" charset="0"/>
                <a:ea typeface="Times New Roman" panose="02020603050405020304" pitchFamily="18" charset="0"/>
              </a:rPr>
              <a:t>Çocuklara, sosyal olgunluğuna uygun görevler verilerek kendine güvenin gelişmesi yönünde desteklenmelidir. </a:t>
            </a:r>
          </a:p>
          <a:p>
            <a:pPr marL="342900" lvl="0" indent="-342900">
              <a:spcAft>
                <a:spcPts val="0"/>
              </a:spcAft>
              <a:buSzPts val="1000"/>
              <a:buFont typeface="Symbol" panose="05050102010706020507" pitchFamily="18" charset="2"/>
              <a:buChar char=""/>
              <a:tabLst>
                <a:tab pos="457200" algn="l"/>
              </a:tabLst>
            </a:pPr>
            <a:r>
              <a:rPr lang="tr-TR" sz="2400" dirty="0" smtClean="0">
                <a:solidFill>
                  <a:schemeClr val="tx1"/>
                </a:solidFill>
                <a:effectLst/>
                <a:latin typeface="Times New Roman" panose="02020603050405020304" pitchFamily="18" charset="0"/>
                <a:ea typeface="Times New Roman" panose="02020603050405020304" pitchFamily="18" charset="0"/>
              </a:rPr>
              <a:t>Çocuklar kızgın ve öfkeliyken onlarla tartışmamalı, çocuk sakinleştikten sonra bu durum birlikte konuşularak değerlendirilmelidir.</a:t>
            </a:r>
            <a:endParaRPr lang="tr-TR" sz="2400" dirty="0">
              <a:solidFill>
                <a:schemeClr val="tx1"/>
              </a:solidFill>
              <a:effectLst/>
              <a:latin typeface="Times New Roman" panose="02020603050405020304" pitchFamily="18" charset="0"/>
              <a:ea typeface="Times New Roman" panose="02020603050405020304" pitchFamily="18" charset="0"/>
            </a:endParaRPr>
          </a:p>
        </p:txBody>
      </p:sp>
      <p:pic>
        <p:nvPicPr>
          <p:cNvPr id="15362" name="Picture 2" descr="http://mebk12.meb.gov.tr/meb_iys_dosyalar/46/10/727160/resimler/2013_01/k_03102124_iletii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6309" y="2628828"/>
            <a:ext cx="4114800"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06809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464024" y="491319"/>
            <a:ext cx="6305266" cy="586853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342900" lvl="0" indent="-342900">
              <a:spcAft>
                <a:spcPts val="0"/>
              </a:spcAft>
              <a:buSzPts val="1000"/>
              <a:buFont typeface="Symbol" panose="05050102010706020507" pitchFamily="18" charset="2"/>
              <a:buChar char=""/>
              <a:tabLst>
                <a:tab pos="457200" algn="l"/>
              </a:tabLst>
            </a:pPr>
            <a:r>
              <a:rPr lang="tr-TR" sz="2400" dirty="0" smtClean="0">
                <a:solidFill>
                  <a:schemeClr val="tx1"/>
                </a:solidFill>
                <a:effectLst/>
                <a:latin typeface="Times New Roman" panose="02020603050405020304" pitchFamily="18" charset="0"/>
                <a:ea typeface="Times New Roman" panose="02020603050405020304" pitchFamily="18" charset="0"/>
              </a:rPr>
              <a:t>Çocuğun seyrettiği TV programları, filmler ve oynadığı bilgisayar oyunları, ilgileri konusunda dikkatli olunması gerekir. Televizyon izlemeyi sınırlandırmalı, hangi programları izledikleri, hangi bilgisayar oyunlarını oynadıkları kontrol edilmelidir.</a:t>
            </a:r>
          </a:p>
          <a:p>
            <a:pPr marL="342900" lvl="0" indent="-342900">
              <a:spcAft>
                <a:spcPts val="0"/>
              </a:spcAft>
              <a:buSzPts val="1000"/>
              <a:buFont typeface="Symbol" panose="05050102010706020507" pitchFamily="18" charset="2"/>
              <a:buChar char=""/>
              <a:tabLst>
                <a:tab pos="457200" algn="l"/>
              </a:tabLst>
            </a:pPr>
            <a:r>
              <a:rPr lang="tr-TR" sz="2400" dirty="0" smtClean="0">
                <a:solidFill>
                  <a:schemeClr val="tx1"/>
                </a:solidFill>
                <a:effectLst/>
                <a:latin typeface="Times New Roman" panose="02020603050405020304" pitchFamily="18" charset="0"/>
                <a:ea typeface="Times New Roman" panose="02020603050405020304" pitchFamily="18" charset="0"/>
              </a:rPr>
              <a:t>Seyredilen film ve yaşanılan gerçek olaylar üzerinde mutlaka konuşulmalı, topluma uyan veya uymayan davranışlar birlikte değerlendirilmelidir.</a:t>
            </a:r>
          </a:p>
          <a:p>
            <a:pPr marL="285750" indent="-285750">
              <a:buFont typeface="Arial" panose="020B0604020202020204" pitchFamily="34" charset="0"/>
              <a:buChar char="•"/>
            </a:pPr>
            <a:r>
              <a:rPr lang="tr-TR" sz="2400" dirty="0" smtClean="0">
                <a:solidFill>
                  <a:schemeClr val="tx1"/>
                </a:solidFill>
                <a:effectLst/>
                <a:latin typeface="Times New Roman" panose="02020603050405020304" pitchFamily="18" charset="0"/>
                <a:ea typeface="Times New Roman" panose="02020603050405020304" pitchFamily="18" charset="0"/>
              </a:rPr>
              <a:t>Çocuklar çeşitli sosyal ve sportif alanlara yöneltilmeli, ilgi alanlarını ve hobilerini yapmaları için fırsatlar verilmelidir</a:t>
            </a:r>
            <a:endParaRPr lang="tr-TR" sz="2400" dirty="0">
              <a:solidFill>
                <a:schemeClr val="tx1"/>
              </a:solidFill>
            </a:endParaRPr>
          </a:p>
        </p:txBody>
      </p:sp>
      <p:pic>
        <p:nvPicPr>
          <p:cNvPr id="16386" name="Picture 2" descr="http://www.kadingozu.com/wp-content/uploads/2011/12/cocuk-ve-tv1-300x2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6694" y="1793235"/>
            <a:ext cx="4411765" cy="32647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523521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4462819" y="464023"/>
            <a:ext cx="7601802" cy="620973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342900" lvl="0" indent="-342900">
              <a:spcAft>
                <a:spcPts val="0"/>
              </a:spcAft>
              <a:buSzPts val="1000"/>
              <a:buFont typeface="Symbol" panose="05050102010706020507" pitchFamily="18" charset="2"/>
              <a:buChar char=""/>
              <a:tabLst>
                <a:tab pos="457200" algn="l"/>
              </a:tabLst>
            </a:pPr>
            <a:r>
              <a:rPr lang="tr-TR" sz="2400" smtClean="0">
                <a:solidFill>
                  <a:schemeClr val="tx1"/>
                </a:solidFill>
                <a:effectLst/>
                <a:ea typeface="Times New Roman" panose="02020603050405020304" pitchFamily="18" charset="0"/>
              </a:rPr>
              <a:t>Aileler çocuklarıyla daha nitelikli zaman geçirmeli, zorbalık davranışlarına karşı dikkatli ve özenli olmalıdır.</a:t>
            </a:r>
          </a:p>
          <a:p>
            <a:pPr marL="342900" lvl="0" indent="-342900">
              <a:spcAft>
                <a:spcPts val="0"/>
              </a:spcAft>
              <a:buSzPts val="1000"/>
              <a:buFont typeface="Symbol" panose="05050102010706020507" pitchFamily="18" charset="2"/>
              <a:buChar char=""/>
              <a:tabLst>
                <a:tab pos="457200" algn="l"/>
              </a:tabLst>
            </a:pPr>
            <a:r>
              <a:rPr lang="tr-TR" sz="2400" smtClean="0">
                <a:solidFill>
                  <a:schemeClr val="tx1"/>
                </a:solidFill>
                <a:effectLst/>
                <a:ea typeface="Times New Roman" panose="02020603050405020304" pitchFamily="18" charset="0"/>
              </a:rPr>
              <a:t>Aileler çocuklarının diğer arkadaşlarının yanında popüler olması yönündeki arzularını, çocuklarına yansıtmaktan kaçınmalıdır.</a:t>
            </a:r>
          </a:p>
          <a:p>
            <a:pPr marL="342900" lvl="0" indent="-342900">
              <a:spcAft>
                <a:spcPts val="0"/>
              </a:spcAft>
              <a:buSzPts val="1000"/>
              <a:buFont typeface="Symbol" panose="05050102010706020507" pitchFamily="18" charset="2"/>
              <a:buChar char=""/>
              <a:tabLst>
                <a:tab pos="457200" algn="l"/>
              </a:tabLst>
            </a:pPr>
            <a:r>
              <a:rPr lang="tr-TR" sz="2400" smtClean="0">
                <a:solidFill>
                  <a:schemeClr val="tx1"/>
                </a:solidFill>
                <a:effectLst/>
                <a:ea typeface="Times New Roman" panose="02020603050405020304" pitchFamily="18" charset="0"/>
              </a:rPr>
              <a:t>Aileler çocuklarıyla sorgulayıcı nitelikte değil, paylaşım amacıyla sohbet etmeli, çocuklarının arkadaşlıklarını (kendisini üzen veya kızdıran) anlamaya çalışmalıdırlar.</a:t>
            </a:r>
          </a:p>
          <a:p>
            <a:pPr marL="342900" lvl="0" indent="-342900">
              <a:spcAft>
                <a:spcPts val="0"/>
              </a:spcAft>
              <a:buSzPts val="1000"/>
              <a:buFont typeface="Symbol" panose="05050102010706020507" pitchFamily="18" charset="2"/>
              <a:buChar char=""/>
              <a:tabLst>
                <a:tab pos="457200" algn="l"/>
              </a:tabLst>
            </a:pPr>
            <a:r>
              <a:rPr lang="tr-TR" sz="2400" smtClean="0">
                <a:solidFill>
                  <a:schemeClr val="tx1"/>
                </a:solidFill>
                <a:effectLst/>
                <a:ea typeface="Times New Roman" panose="02020603050405020304" pitchFamily="18" charset="0"/>
              </a:rPr>
              <a:t>Aileler, çocuklarının davranışları ile ilgili olarak sıklıkla öğretmenlerinden bilgi almalı ve eğer bir alanda sorun belirtilirse, çocuğuna nasıl yardım edebileceği konusunda öğretmenler ve uzmanlar ile işbirliği yapmalıdırlar.</a:t>
            </a:r>
            <a:endParaRPr lang="tr-TR" sz="2400">
              <a:solidFill>
                <a:schemeClr val="tx1"/>
              </a:solidFill>
              <a:effectLst/>
              <a:ea typeface="Times New Roman" panose="02020603050405020304" pitchFamily="18" charset="0"/>
            </a:endParaRPr>
          </a:p>
        </p:txBody>
      </p:sp>
      <p:pic>
        <p:nvPicPr>
          <p:cNvPr id="17410" name="Picture 2" descr="http://turkhaber.com.ua/wp-content/uploads/2013/09/rus-yazar-turkler-aile-yapilari-ile-ovunmeyi-hak-ediy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92824"/>
            <a:ext cx="4265826" cy="2969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037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382137" y="450376"/>
            <a:ext cx="7629100" cy="611419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2400" b="1" i="1" dirty="0"/>
              <a:t>Çocuğunuzun Bir Mağdur Olduğunu Öğrenirseniz</a:t>
            </a:r>
            <a:r>
              <a:rPr lang="tr-TR" sz="2400" b="1" i="1" dirty="0" smtClean="0"/>
              <a:t>;</a:t>
            </a:r>
          </a:p>
          <a:p>
            <a:pPr algn="ctr"/>
            <a:endParaRPr lang="tr-TR" sz="2400" b="1" i="1" dirty="0" smtClean="0"/>
          </a:p>
          <a:p>
            <a:pPr marL="342900" lvl="0" indent="-342900">
              <a:buFont typeface="Arial" panose="020B0604020202020204" pitchFamily="34" charset="0"/>
              <a:buChar char="•"/>
            </a:pPr>
            <a:r>
              <a:rPr lang="tr-TR" sz="2400" dirty="0" smtClean="0"/>
              <a:t>Çocuğunuz </a:t>
            </a:r>
            <a:r>
              <a:rPr lang="tr-TR" sz="2400" dirty="0"/>
              <a:t>birisiyle sorun yaşadığında, sakın gidip sorunu o çocuklarla halletmeye kalkmayın. Bunu bırakın okul halletsin</a:t>
            </a:r>
            <a:r>
              <a:rPr lang="tr-TR" sz="2400" dirty="0" smtClean="0"/>
              <a:t>.</a:t>
            </a:r>
          </a:p>
          <a:p>
            <a:pPr marL="342900" lvl="0" indent="-342900">
              <a:buFont typeface="Arial" panose="020B0604020202020204" pitchFamily="34" charset="0"/>
              <a:buChar char="•"/>
            </a:pPr>
            <a:r>
              <a:rPr lang="tr-TR" sz="2400" dirty="0" smtClean="0"/>
              <a:t>Özellikle </a:t>
            </a:r>
            <a:r>
              <a:rPr lang="tr-TR" sz="2400" dirty="0"/>
              <a:t>zorba belliyse, o çocuğun anne-babasıyla yüz yüze gelmeyin. Kızgınsınız ve utanıyorsunuz, içiniz karma karışık. </a:t>
            </a:r>
            <a:r>
              <a:rPr lang="tr-TR" sz="2400" dirty="0" smtClean="0"/>
              <a:t>Zorbanın </a:t>
            </a:r>
            <a:r>
              <a:rPr lang="tr-TR" sz="2400" dirty="0"/>
              <a:t>anne babası içinde aynısı geçerli. Bu şekilde sorunu çözmek daha da güçleşir. </a:t>
            </a:r>
            <a:endParaRPr lang="tr-TR" sz="2400" dirty="0" smtClean="0"/>
          </a:p>
          <a:p>
            <a:pPr marL="342900" lvl="0" indent="-342900">
              <a:buFont typeface="Arial" panose="020B0604020202020204" pitchFamily="34" charset="0"/>
              <a:buChar char="•"/>
            </a:pPr>
            <a:r>
              <a:rPr lang="tr-TR" sz="2400" dirty="0" smtClean="0"/>
              <a:t>Çocuğu </a:t>
            </a:r>
            <a:r>
              <a:rPr lang="tr-TR" sz="2400" dirty="0"/>
              <a:t>dinleyin, güven verin. Duygularını konuşsun, zorbalığa uğramasına neden olan özellikleri konusunda güçlendirin.</a:t>
            </a:r>
          </a:p>
          <a:p>
            <a:pPr marL="342900" lvl="0" indent="-342900">
              <a:buFont typeface="Arial" panose="020B0604020202020204" pitchFamily="34" charset="0"/>
              <a:buChar char="•"/>
            </a:pPr>
            <a:endParaRPr lang="tr-TR" sz="2400" dirty="0"/>
          </a:p>
        </p:txBody>
      </p:sp>
      <p:pic>
        <p:nvPicPr>
          <p:cNvPr id="13317" name="Picture 5" descr="http://www.okulsaatim.com/wp-content/uploads/2013/12/Okul-Aile-Etkile%C5%9Fim-Engelle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7188" y="1874541"/>
            <a:ext cx="2795474" cy="3265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81535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Yuvarlatılmış Dikdörtgen 6"/>
          <p:cNvSpPr/>
          <p:nvPr/>
        </p:nvSpPr>
        <p:spPr>
          <a:xfrm>
            <a:off x="354841" y="627797"/>
            <a:ext cx="7206019" cy="599136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tr-TR" sz="2400" b="1" i="1" dirty="0"/>
              <a:t>Çocuğunuzun Zorba Olduğunu Öğrenirseniz; </a:t>
            </a:r>
            <a:endParaRPr lang="tr-TR" sz="2400" b="1" i="1" dirty="0" smtClean="0"/>
          </a:p>
          <a:p>
            <a:endParaRPr lang="tr-TR" sz="2400" dirty="0"/>
          </a:p>
          <a:p>
            <a:pPr marL="285750" lvl="0" indent="-285750">
              <a:buFont typeface="Arial" panose="020B0604020202020204" pitchFamily="34" charset="0"/>
              <a:buChar char="•"/>
            </a:pPr>
            <a:r>
              <a:rPr lang="tr-TR" sz="2400" dirty="0"/>
              <a:t>Çocuğunuzu dövmeyin ama konuyu ciddiye alarak, bu davranışı çocuklar arası olabilecek doğal bir davranış olarak değerlendirmeyin</a:t>
            </a:r>
            <a:r>
              <a:rPr lang="tr-TR" sz="2400" dirty="0" smtClean="0"/>
              <a:t>.</a:t>
            </a:r>
          </a:p>
          <a:p>
            <a:pPr marL="285750" lvl="0" indent="-285750">
              <a:buFont typeface="Arial" panose="020B0604020202020204" pitchFamily="34" charset="0"/>
              <a:buChar char="•"/>
            </a:pPr>
            <a:r>
              <a:rPr lang="tr-TR" sz="2400" dirty="0"/>
              <a:t>Ona, mağdurun duygusunu anlatın ve bu tür davranışları asla onaylamayacağınızı da kesinlikle </a:t>
            </a:r>
            <a:r>
              <a:rPr lang="tr-TR" sz="2400" dirty="0" smtClean="0"/>
              <a:t>belirtin.</a:t>
            </a:r>
          </a:p>
          <a:p>
            <a:pPr marL="285750" lvl="0" indent="-285750">
              <a:buFont typeface="Arial" panose="020B0604020202020204" pitchFamily="34" charset="0"/>
              <a:buChar char="•"/>
            </a:pPr>
            <a:r>
              <a:rPr lang="tr-TR" sz="2400" dirty="0"/>
              <a:t>Çocuğunuzu savunmayın. </a:t>
            </a:r>
          </a:p>
          <a:p>
            <a:pPr marL="285750" lvl="0" indent="-285750">
              <a:buFont typeface="Arial" panose="020B0604020202020204" pitchFamily="34" charset="0"/>
              <a:buChar char="•"/>
            </a:pPr>
            <a:r>
              <a:rPr lang="tr-TR" sz="2400" dirty="0"/>
              <a:t>Kesin ve kararlı konuşun. </a:t>
            </a:r>
          </a:p>
          <a:p>
            <a:pPr marL="285750" lvl="0" indent="-285750">
              <a:buFont typeface="Arial" panose="020B0604020202020204" pitchFamily="34" charset="0"/>
              <a:buChar char="•"/>
            </a:pPr>
            <a:r>
              <a:rPr lang="tr-TR" sz="2400" dirty="0"/>
              <a:t>Kardeşler arasında böyle bir durum varsa birbirlerine vurmalarına izin vermeyin.</a:t>
            </a:r>
          </a:p>
          <a:p>
            <a:pPr lvl="0"/>
            <a:endParaRPr lang="tr-TR" sz="2400" dirty="0"/>
          </a:p>
        </p:txBody>
      </p:sp>
      <p:pic>
        <p:nvPicPr>
          <p:cNvPr id="14341" name="Picture 5" descr="http://www.lokmanhekim.com.tr/content/images/medium_anne-cocuk-iletsimi-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4470" y="2438896"/>
            <a:ext cx="3860036" cy="2569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14362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nvGraphicFramePr>
        <p:xfrm>
          <a:off x="1881188" y="285751"/>
          <a:ext cx="8077200" cy="727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19" name="Picture 5" descr="http://www.hurriyet.com.tr/_np/5481/1117548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1524" y="1392285"/>
            <a:ext cx="3748869" cy="373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1310186" y="5234984"/>
            <a:ext cx="9471546" cy="83099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defRPr/>
            </a:pPr>
            <a:r>
              <a:rPr lang="tr-TR" sz="2400" dirty="0"/>
              <a:t>Şiddet, güç ve baskı uygulayarak insanların bedensel veya ruhsal açıdan zarar görmesine neden olan bireysel veya toplu hareketlerin tümüdür.</a:t>
            </a:r>
          </a:p>
        </p:txBody>
      </p:sp>
    </p:spTree>
    <p:extLst>
      <p:ext uri="{BB962C8B-B14F-4D97-AF65-F5344CB8AC3E}">
        <p14:creationId xmlns:p14="http://schemas.microsoft.com/office/powerpoint/2010/main" val="214889063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nvPr>
        </p:nvGraphicFramePr>
        <p:xfrm>
          <a:off x="1992574" y="351479"/>
          <a:ext cx="8023745" cy="713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yagram 3"/>
          <p:cNvGraphicFramePr/>
          <p:nvPr>
            <p:extLst/>
          </p:nvPr>
        </p:nvGraphicFramePr>
        <p:xfrm>
          <a:off x="2793551" y="232012"/>
          <a:ext cx="5964072" cy="6703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074" name="Picture 2" descr="http://www.trabzonhaber.com.tr/images/haberler/korkutan_istatistik_h25993.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9473" y="1883391"/>
            <a:ext cx="5306114" cy="3938730"/>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14"/>
          <a:stretch>
            <a:fillRect/>
          </a:stretch>
        </p:blipFill>
        <p:spPr>
          <a:xfrm>
            <a:off x="7099526" y="1640476"/>
            <a:ext cx="3542348" cy="4105619"/>
          </a:xfrm>
          <a:prstGeom prst="rect">
            <a:avLst/>
          </a:prstGeom>
        </p:spPr>
      </p:pic>
    </p:spTree>
    <p:extLst>
      <p:ext uri="{BB962C8B-B14F-4D97-AF65-F5344CB8AC3E}">
        <p14:creationId xmlns:p14="http://schemas.microsoft.com/office/powerpoint/2010/main" val="2852599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nvPr>
        </p:nvGraphicFramePr>
        <p:xfrm>
          <a:off x="2791325" y="168442"/>
          <a:ext cx="6100011" cy="878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http://img.anneboyutu.com/imgArticle/big/276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87757" y="2560752"/>
            <a:ext cx="5545081" cy="3266754"/>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p:cNvPicPr>
            <a:picLocks noChangeAspect="1"/>
          </p:cNvPicPr>
          <p:nvPr/>
        </p:nvPicPr>
        <p:blipFill>
          <a:blip r:embed="rId9"/>
          <a:stretch>
            <a:fillRect/>
          </a:stretch>
        </p:blipFill>
        <p:spPr>
          <a:xfrm>
            <a:off x="1057274" y="2004876"/>
            <a:ext cx="4096023" cy="4378507"/>
          </a:xfrm>
          <a:prstGeom prst="rect">
            <a:avLst/>
          </a:prstGeom>
        </p:spPr>
      </p:pic>
    </p:spTree>
    <p:extLst>
      <p:ext uri="{BB962C8B-B14F-4D97-AF65-F5344CB8AC3E}">
        <p14:creationId xmlns:p14="http://schemas.microsoft.com/office/powerpoint/2010/main" val="3603198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t="1369" b="1"/>
          <a:stretch/>
        </p:blipFill>
        <p:spPr>
          <a:xfrm>
            <a:off x="7653609" y="1672047"/>
            <a:ext cx="3733504" cy="3910149"/>
          </a:xfrm>
          <a:prstGeom prst="rect">
            <a:avLst/>
          </a:prstGeom>
        </p:spPr>
      </p:pic>
      <p:grpSp>
        <p:nvGrpSpPr>
          <p:cNvPr id="5" name="Grup 4"/>
          <p:cNvGrpSpPr/>
          <p:nvPr/>
        </p:nvGrpSpPr>
        <p:grpSpPr>
          <a:xfrm>
            <a:off x="2707105" y="232508"/>
            <a:ext cx="6460958" cy="778146"/>
            <a:chOff x="0" y="60181"/>
            <a:chExt cx="7042244" cy="889170"/>
          </a:xfrm>
        </p:grpSpPr>
        <p:sp>
          <p:nvSpPr>
            <p:cNvPr id="6" name="Yuvarlatılmış Dikdörtgen 5"/>
            <p:cNvSpPr/>
            <p:nvPr/>
          </p:nvSpPr>
          <p:spPr>
            <a:xfrm>
              <a:off x="0" y="60181"/>
              <a:ext cx="7042244" cy="889170"/>
            </a:xfrm>
            <a:prstGeom prst="roundRect">
              <a:avLst/>
            </a:prstGeom>
          </p:spPr>
          <p:style>
            <a:lnRef idx="1">
              <a:schemeClr val="accent5"/>
            </a:lnRef>
            <a:fillRef idx="2">
              <a:schemeClr val="accent5"/>
            </a:fillRef>
            <a:effectRef idx="1">
              <a:schemeClr val="accent5"/>
            </a:effectRef>
            <a:fontRef idx="minor">
              <a:schemeClr val="dk1"/>
            </a:fontRef>
          </p:style>
        </p:sp>
        <p:sp>
          <p:nvSpPr>
            <p:cNvPr id="7" name="Yuvarlatılmış Dikdörtgen 4"/>
            <p:cNvSpPr/>
            <p:nvPr/>
          </p:nvSpPr>
          <p:spPr>
            <a:xfrm>
              <a:off x="43406" y="103587"/>
              <a:ext cx="6955432" cy="80235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dirty="0" smtClean="0"/>
                <a:t>3-</a:t>
              </a:r>
              <a:r>
                <a:rPr lang="tr-TR" sz="3600" b="1" kern="1200" dirty="0" smtClean="0"/>
                <a:t>Duygusal Zorbalık/Şiddet</a:t>
              </a:r>
              <a:endParaRPr lang="tr-TR" sz="3600" kern="1200" dirty="0"/>
            </a:p>
          </p:txBody>
        </p:sp>
      </p:grpSp>
      <p:pic>
        <p:nvPicPr>
          <p:cNvPr id="8" name="Resim 7"/>
          <p:cNvPicPr>
            <a:picLocks noChangeAspect="1"/>
          </p:cNvPicPr>
          <p:nvPr/>
        </p:nvPicPr>
        <p:blipFill>
          <a:blip r:embed="rId3"/>
          <a:stretch>
            <a:fillRect/>
          </a:stretch>
        </p:blipFill>
        <p:spPr>
          <a:xfrm>
            <a:off x="960514" y="1865395"/>
            <a:ext cx="5765139" cy="3770771"/>
          </a:xfrm>
          <a:prstGeom prst="rect">
            <a:avLst/>
          </a:prstGeom>
        </p:spPr>
      </p:pic>
    </p:spTree>
    <p:extLst>
      <p:ext uri="{BB962C8B-B14F-4D97-AF65-F5344CB8AC3E}">
        <p14:creationId xmlns:p14="http://schemas.microsoft.com/office/powerpoint/2010/main" val="2769671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ergenlik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4064" y="1724025"/>
            <a:ext cx="3273425"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351088" y="131765"/>
            <a:ext cx="7489825" cy="1171575"/>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lvl="0" algn="ctr"/>
            <a:r>
              <a:rPr lang="tr-TR" sz="2800" b="1" dirty="0" smtClean="0"/>
              <a:t>Şiddete-Zorbalığa Maruz Kalanların Hissettikleri</a:t>
            </a:r>
            <a:endParaRPr lang="tr-TR" sz="2800" dirty="0"/>
          </a:p>
        </p:txBody>
      </p:sp>
      <p:sp>
        <p:nvSpPr>
          <p:cNvPr id="4" name="Dikdörtgen 3"/>
          <p:cNvSpPr/>
          <p:nvPr/>
        </p:nvSpPr>
        <p:spPr>
          <a:xfrm>
            <a:off x="832513" y="1897039"/>
            <a:ext cx="5695287" cy="18193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defRPr/>
            </a:pPr>
            <a:r>
              <a:rPr lang="tr-TR" altLang="tr-TR" sz="2000" dirty="0">
                <a:solidFill>
                  <a:srgbClr val="000000"/>
                </a:solidFill>
              </a:rPr>
              <a:t>Bu çocukların çoğu, arkadaşlarıyla sosyal etkinliklere girmeyi reddedebilir ve kendilerine yönelik zarar verici davranışlara götürebilecek çaresizlik ya da umutsuzluk duyguları yaşayabilirler</a:t>
            </a:r>
            <a:endParaRPr lang="tr-TR" sz="2400" dirty="0"/>
          </a:p>
        </p:txBody>
      </p:sp>
      <p:sp>
        <p:nvSpPr>
          <p:cNvPr id="6" name="Gözyaşı Damlası 5"/>
          <p:cNvSpPr/>
          <p:nvPr/>
        </p:nvSpPr>
        <p:spPr>
          <a:xfrm>
            <a:off x="491319" y="4298950"/>
            <a:ext cx="5486400" cy="2162175"/>
          </a:xfrm>
          <a:prstGeom prst="teardrop">
            <a:avLst>
              <a:gd name="adj" fmla="val 11596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FF0000"/>
              </a:buClr>
              <a:defRPr/>
            </a:pPr>
            <a:r>
              <a:rPr lang="tr-TR" altLang="tr-TR" sz="2400" dirty="0">
                <a:solidFill>
                  <a:prstClr val="black"/>
                </a:solidFill>
              </a:rPr>
              <a:t>Duygularını ve kendilerini ifade  etmekte zorlanabilir; ilişkilerinde gerçekçi olmayan beklentiler içine girebilirler. </a:t>
            </a:r>
          </a:p>
        </p:txBody>
      </p:sp>
    </p:spTree>
    <p:extLst>
      <p:ext uri="{BB962C8B-B14F-4D97-AF65-F5344CB8AC3E}">
        <p14:creationId xmlns:p14="http://schemas.microsoft.com/office/powerpoint/2010/main" val="3900830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erge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6983" y="1412876"/>
            <a:ext cx="3350193" cy="3350193"/>
          </a:xfrm>
        </p:spPr>
      </p:pic>
      <p:sp>
        <p:nvSpPr>
          <p:cNvPr id="22531" name="Rectangle 2"/>
          <p:cNvSpPr txBox="1">
            <a:spLocks noChangeArrowheads="1"/>
          </p:cNvSpPr>
          <p:nvPr/>
        </p:nvSpPr>
        <p:spPr bwMode="auto">
          <a:xfrm>
            <a:off x="1746251" y="260351"/>
            <a:ext cx="497046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defRPr sz="2800" b="1">
                <a:solidFill>
                  <a:schemeClr val="tx1"/>
                </a:solidFill>
                <a:latin typeface="Times New Roman" panose="02020603050405020304" pitchFamily="18" charset="0"/>
              </a:defRPr>
            </a:lvl1pPr>
            <a:lvl2pPr marL="639763" indent="-273050">
              <a:defRPr sz="2800" b="1">
                <a:solidFill>
                  <a:schemeClr val="tx1"/>
                </a:solidFill>
                <a:latin typeface="Times New Roman" panose="02020603050405020304" pitchFamily="18" charset="0"/>
              </a:defRPr>
            </a:lvl2pPr>
            <a:lvl3pPr indent="-228600">
              <a:defRPr sz="2800" b="1">
                <a:solidFill>
                  <a:schemeClr val="tx1"/>
                </a:solidFill>
                <a:latin typeface="Times New Roman" panose="02020603050405020304" pitchFamily="18" charset="0"/>
              </a:defRPr>
            </a:lvl3pPr>
            <a:lvl4pPr indent="-228600">
              <a:defRPr sz="2800" b="1">
                <a:solidFill>
                  <a:schemeClr val="tx1"/>
                </a:solidFill>
                <a:latin typeface="Times New Roman" panose="02020603050405020304" pitchFamily="18" charset="0"/>
              </a:defRPr>
            </a:lvl4pPr>
            <a:lvl5pPr indent="-228600">
              <a:defRPr sz="2800" b="1">
                <a:solidFill>
                  <a:schemeClr val="tx1"/>
                </a:solidFill>
                <a:latin typeface="Times New Roman" panose="02020603050405020304" pitchFamily="18" charset="0"/>
              </a:defRPr>
            </a:lvl5pPr>
            <a:lvl6pPr indent="-228600" eaLnBrk="0" fontAlgn="base" hangingPunct="0">
              <a:spcBef>
                <a:spcPct val="0"/>
              </a:spcBef>
              <a:spcAft>
                <a:spcPct val="0"/>
              </a:spcAft>
              <a:defRPr sz="2800" b="1">
                <a:solidFill>
                  <a:schemeClr val="tx1"/>
                </a:solidFill>
                <a:latin typeface="Times New Roman" panose="02020603050405020304" pitchFamily="18" charset="0"/>
              </a:defRPr>
            </a:lvl6pPr>
            <a:lvl7pPr indent="-228600" eaLnBrk="0" fontAlgn="base" hangingPunct="0">
              <a:spcBef>
                <a:spcPct val="0"/>
              </a:spcBef>
              <a:spcAft>
                <a:spcPct val="0"/>
              </a:spcAft>
              <a:defRPr sz="2800" b="1">
                <a:solidFill>
                  <a:schemeClr val="tx1"/>
                </a:solidFill>
                <a:latin typeface="Times New Roman" panose="02020603050405020304" pitchFamily="18" charset="0"/>
              </a:defRPr>
            </a:lvl7pPr>
            <a:lvl8pPr indent="-228600" eaLnBrk="0" fontAlgn="base" hangingPunct="0">
              <a:spcBef>
                <a:spcPct val="0"/>
              </a:spcBef>
              <a:spcAft>
                <a:spcPct val="0"/>
              </a:spcAft>
              <a:defRPr sz="2800" b="1">
                <a:solidFill>
                  <a:schemeClr val="tx1"/>
                </a:solidFill>
                <a:latin typeface="Times New Roman" panose="02020603050405020304" pitchFamily="18" charset="0"/>
              </a:defRPr>
            </a:lvl8pPr>
            <a:lvl9pPr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spcBef>
                <a:spcPts val="700"/>
              </a:spcBef>
              <a:buClr>
                <a:srgbClr val="FF0000"/>
              </a:buClr>
              <a:buSzPct val="60000"/>
              <a:buFont typeface="Wingdings" panose="05000000000000000000" pitchFamily="2" charset="2"/>
              <a:buChar char="v"/>
            </a:pPr>
            <a:endParaRPr lang="tr-TR" altLang="tr-TR" sz="1600" b="0">
              <a:latin typeface="Comic Sans MS" panose="030F0702030302020204" pitchFamily="66" charset="0"/>
            </a:endParaRPr>
          </a:p>
        </p:txBody>
      </p:sp>
      <p:sp>
        <p:nvSpPr>
          <p:cNvPr id="3" name="Gözyaşı Damlası 2"/>
          <p:cNvSpPr/>
          <p:nvPr/>
        </p:nvSpPr>
        <p:spPr>
          <a:xfrm>
            <a:off x="4012442" y="4094329"/>
            <a:ext cx="6373505" cy="2652074"/>
          </a:xfrm>
          <a:prstGeom prst="teardrop">
            <a:avLst>
              <a:gd name="adj" fmla="val 115965"/>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spcBef>
                <a:spcPts val="700"/>
              </a:spcBef>
              <a:buClr>
                <a:srgbClr val="FF0000"/>
              </a:buClr>
              <a:buSzPct val="60000"/>
              <a:defRPr/>
            </a:pPr>
            <a:r>
              <a:rPr lang="tr-TR" altLang="tr-TR" sz="2400">
                <a:solidFill>
                  <a:prstClr val="black"/>
                </a:solidFill>
              </a:rPr>
              <a:t>Şiddet içeren bir ortamda büyüyen çocuklar yetişkin olduklarında sağlıklı ve yakın ilişkiler kurmada zorluk çekebilirler. </a:t>
            </a:r>
            <a:endParaRPr lang="tr-TR" altLang="tr-TR" sz="2400" dirty="0">
              <a:solidFill>
                <a:prstClr val="black"/>
              </a:solidFill>
            </a:endParaRPr>
          </a:p>
        </p:txBody>
      </p:sp>
      <p:sp>
        <p:nvSpPr>
          <p:cNvPr id="4" name="Yuvarlatılmış Dikdörtgen 3"/>
          <p:cNvSpPr/>
          <p:nvPr/>
        </p:nvSpPr>
        <p:spPr>
          <a:xfrm>
            <a:off x="4558352" y="962654"/>
            <a:ext cx="6209731" cy="209623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tr-TR" altLang="tr-TR" sz="2000" dirty="0">
                <a:solidFill>
                  <a:prstClr val="black"/>
                </a:solidFill>
              </a:rPr>
              <a:t>Evde şiddet gören ya da şiddete maruz kalan çocukların okulda problem çözmede fiziksel saldırganlıktan yararlandıkları, akademik olarak çoğunlukla düşük başarı düzeyine sahip oldukları, dikkat eksikliği problemi ve okuldan kaçma davranışlarının olduğu görülmektedir.</a:t>
            </a:r>
            <a:endParaRPr lang="tr-TR" sz="2800" dirty="0"/>
          </a:p>
        </p:txBody>
      </p:sp>
    </p:spTree>
    <p:extLst>
      <p:ext uri="{BB962C8B-B14F-4D97-AF65-F5344CB8AC3E}">
        <p14:creationId xmlns:p14="http://schemas.microsoft.com/office/powerpoint/2010/main" val="2884353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sartli-sevgi"/>
          <p:cNvPicPr>
            <a:picLocks noGrp="1" noChangeAspect="1" noChangeArrowheads="1"/>
          </p:cNvPicPr>
          <p:nvPr>
            <p:ph type="title"/>
          </p:nvPr>
        </p:nvPicPr>
        <p:blipFill>
          <a:blip r:embed="rId2">
            <a:extLst>
              <a:ext uri="{28A0092B-C50C-407E-A947-70E740481C1C}">
                <a14:useLocalDpi xmlns:a14="http://schemas.microsoft.com/office/drawing/2010/main" val="0"/>
              </a:ext>
            </a:extLst>
          </a:blip>
          <a:stretch>
            <a:fillRect/>
          </a:stretch>
        </p:blipFill>
        <p:spPr>
          <a:xfrm>
            <a:off x="1094383" y="2737067"/>
            <a:ext cx="2631456" cy="2093205"/>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532" name="Picture 5" descr="http://iblog.milliyet.com.tr/imgroot/blogv7/Blog333/2011/09/12/35/270301-3-4-bef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5343" y="2920606"/>
            <a:ext cx="2649661" cy="190966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3" name="Yuvarlatılmış Dikdörtgen 2"/>
          <p:cNvSpPr/>
          <p:nvPr/>
        </p:nvSpPr>
        <p:spPr>
          <a:xfrm>
            <a:off x="1392072" y="600501"/>
            <a:ext cx="8461611" cy="1689279"/>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tr-TR" altLang="tr-TR" sz="2000" b="1" dirty="0">
                <a:solidFill>
                  <a:prstClr val="black"/>
                </a:solidFill>
              </a:rPr>
              <a:t>Yıllarca istismar edilmenin sonucunda güvenin ve şefkatin sağlıklı gelişimi engellenmiş olabilir. Ayrıca uygun problem çözme becerileri gelişemediğinden fiziksel olarak istismar edilen bir çocuğun ileride istismar eden bir eş ya da ebeveyn olma olasılığı çok yüksektir</a:t>
            </a:r>
            <a:endParaRPr lang="tr-TR" sz="2800" b="1" dirty="0"/>
          </a:p>
        </p:txBody>
      </p:sp>
      <p:sp>
        <p:nvSpPr>
          <p:cNvPr id="5" name="Yuvarlatılmış Dikdörtgen 4"/>
          <p:cNvSpPr/>
          <p:nvPr/>
        </p:nvSpPr>
        <p:spPr>
          <a:xfrm>
            <a:off x="1678675" y="5090615"/>
            <a:ext cx="8175009" cy="1507036"/>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anchor="ctr"/>
          <a:lstStyle/>
          <a:p>
            <a:pPr marL="319088" indent="-319088" algn="ctr">
              <a:spcBef>
                <a:spcPts val="700"/>
              </a:spcBef>
              <a:buClr>
                <a:srgbClr val="FF0000"/>
              </a:buClr>
              <a:buSzPct val="60000"/>
              <a:defRPr/>
            </a:pPr>
            <a:r>
              <a:rPr lang="tr-TR" altLang="tr-TR" sz="2000" b="1" dirty="0">
                <a:solidFill>
                  <a:prstClr val="black"/>
                </a:solidFill>
              </a:rPr>
              <a:t>      Alkol ya da diğer maddelerin bağımlılığı şiddetten kaçmak için bir araç olarak görülebilir. Özellikle ebeveynlerin de bağımlılıklarının olması bu olasılığı güçlendiren bir faktördür.</a:t>
            </a:r>
          </a:p>
        </p:txBody>
      </p:sp>
    </p:spTree>
    <p:extLst>
      <p:ext uri="{BB962C8B-B14F-4D97-AF65-F5344CB8AC3E}">
        <p14:creationId xmlns:p14="http://schemas.microsoft.com/office/powerpoint/2010/main" val="41455713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1061</Words>
  <Application>Microsoft Office PowerPoint</Application>
  <PresentationFormat>Özel</PresentationFormat>
  <Paragraphs>100</Paragraphs>
  <Slides>28</Slides>
  <Notes>2</Notes>
  <HiddenSlides>0</HiddenSlides>
  <MMClips>1</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28</vt:i4>
      </vt:variant>
    </vt:vector>
  </HeadingPairs>
  <TitlesOfParts>
    <vt:vector size="30" baseType="lpstr">
      <vt:lpstr>Office Teması</vt:lpstr>
      <vt:lpstr>Klip</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gigabyte</dc:creator>
  <cp:lastModifiedBy>iş</cp:lastModifiedBy>
  <cp:revision>19</cp:revision>
  <dcterms:created xsi:type="dcterms:W3CDTF">2015-02-13T13:01:55Z</dcterms:created>
  <dcterms:modified xsi:type="dcterms:W3CDTF">2022-01-04T10:57:05Z</dcterms:modified>
</cp:coreProperties>
</file>